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4"/>
  </p:notesMasterIdLst>
  <p:sldIdLst>
    <p:sldId id="256" r:id="rId2"/>
    <p:sldId id="300" r:id="rId3"/>
    <p:sldId id="275" r:id="rId4"/>
    <p:sldId id="257" r:id="rId5"/>
    <p:sldId id="290" r:id="rId6"/>
    <p:sldId id="261" r:id="rId7"/>
    <p:sldId id="291" r:id="rId8"/>
    <p:sldId id="259" r:id="rId9"/>
    <p:sldId id="258" r:id="rId10"/>
    <p:sldId id="277" r:id="rId11"/>
    <p:sldId id="309" r:id="rId12"/>
    <p:sldId id="286" r:id="rId13"/>
    <p:sldId id="276" r:id="rId14"/>
    <p:sldId id="287" r:id="rId15"/>
    <p:sldId id="310" r:id="rId16"/>
    <p:sldId id="316" r:id="rId17"/>
    <p:sldId id="278" r:id="rId18"/>
    <p:sldId id="311" r:id="rId19"/>
    <p:sldId id="292" r:id="rId20"/>
    <p:sldId id="283" r:id="rId21"/>
    <p:sldId id="285" r:id="rId22"/>
    <p:sldId id="312" r:id="rId23"/>
    <p:sldId id="313" r:id="rId24"/>
    <p:sldId id="293" r:id="rId25"/>
    <p:sldId id="296" r:id="rId26"/>
    <p:sldId id="302" r:id="rId27"/>
    <p:sldId id="297" r:id="rId28"/>
    <p:sldId id="282" r:id="rId29"/>
    <p:sldId id="294" r:id="rId30"/>
    <p:sldId id="303" r:id="rId31"/>
    <p:sldId id="314" r:id="rId32"/>
    <p:sldId id="284" r:id="rId33"/>
    <p:sldId id="266" r:id="rId34"/>
    <p:sldId id="298" r:id="rId35"/>
    <p:sldId id="299" r:id="rId36"/>
    <p:sldId id="279" r:id="rId37"/>
    <p:sldId id="315" r:id="rId38"/>
    <p:sldId id="280" r:id="rId39"/>
    <p:sldId id="295" r:id="rId40"/>
    <p:sldId id="288" r:id="rId41"/>
    <p:sldId id="307" r:id="rId42"/>
    <p:sldId id="289" r:id="rId43"/>
  </p:sldIdLst>
  <p:sldSz cx="9144000" cy="5143500" type="screen16x9"/>
  <p:notesSz cx="6858000" cy="9144000"/>
  <p:embeddedFontLst>
    <p:embeddedFont>
      <p:font typeface="Oswald" pitchFamily="2" charset="77"/>
      <p:regular r:id="rId45"/>
      <p:bold r:id="rId46"/>
    </p:embeddedFont>
    <p:embeddedFont>
      <p:font typeface="Roboto" panose="02000000000000000000" pitchFamily="2"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5998"/>
    <a:srgbClr val="770E15"/>
    <a:srgbClr val="FF6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09"/>
    <p:restoredTop sz="76063"/>
  </p:normalViewPr>
  <p:slideViewPr>
    <p:cSldViewPr snapToGrid="0">
      <p:cViewPr>
        <p:scale>
          <a:sx n="152" d="100"/>
          <a:sy n="152" d="100"/>
        </p:scale>
        <p:origin x="792" y="-416"/>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s>
</file>

<file path=ppt/charts/_rels/chart1.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[Shipments_Daten_SCa.xlsx]Tabelle4!PivotTable5</c:name>
    <c:fmtId val="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de-DE" dirty="0"/>
              <a:t>Angegebene</a:t>
            </a:r>
            <a:r>
              <a:rPr lang="de-DE" baseline="0" dirty="0"/>
              <a:t> und tatsächlich zugewiesene </a:t>
            </a:r>
            <a:r>
              <a:rPr lang="de-DE" dirty="0"/>
              <a:t>Transportkosten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10"/>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Tabelle4!$B$121</c:f>
              <c:strCache>
                <c:ptCount val="1"/>
                <c:pt idx="0">
                  <c:v>Summe von transport_price_booked</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Tabelle4!$B$122:$B$123</c:f>
              <c:numCache>
                <c:formatCode>_-* #,##0_-;\-* #,##0_-;_-* "-"??_-;_-@_-</c:formatCode>
                <c:ptCount val="1"/>
                <c:pt idx="0">
                  <c:v>36669147</c:v>
                </c:pt>
              </c:numCache>
            </c:numRef>
          </c:val>
          <c:extLst>
            <c:ext xmlns:c16="http://schemas.microsoft.com/office/drawing/2014/chart" uri="{C3380CC4-5D6E-409C-BE32-E72D297353CC}">
              <c16:uniqueId val="{00000000-00E4-6247-9564-809CE33E9F58}"/>
            </c:ext>
          </c:extLst>
        </c:ser>
        <c:ser>
          <c:idx val="1"/>
          <c:order val="1"/>
          <c:tx>
            <c:strRef>
              <c:f>Tabelle4!$C$121</c:f>
              <c:strCache>
                <c:ptCount val="1"/>
                <c:pt idx="0">
                  <c:v>Summe von transport_cost_assigned</c:v>
                </c:pt>
              </c:strCache>
            </c:strRef>
          </c:tx>
          <c:spPr>
            <a:solidFill>
              <a:schemeClr val="accent3">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Tabelle4!$C$122:$C$123</c:f>
              <c:numCache>
                <c:formatCode>_-* #,##0_-;\-* #,##0_-;_-* "-"??_-;_-@_-</c:formatCode>
                <c:ptCount val="1"/>
                <c:pt idx="0">
                  <c:v>32551065</c:v>
                </c:pt>
              </c:numCache>
            </c:numRef>
          </c:val>
          <c:extLst>
            <c:ext xmlns:c16="http://schemas.microsoft.com/office/drawing/2014/chart" uri="{C3380CC4-5D6E-409C-BE32-E72D297353CC}">
              <c16:uniqueId val="{00000001-00E4-6247-9564-809CE33E9F58}"/>
            </c:ext>
          </c:extLst>
        </c:ser>
        <c:ser>
          <c:idx val="2"/>
          <c:order val="2"/>
          <c:tx>
            <c:strRef>
              <c:f>Tabelle4!$D$121</c:f>
              <c:strCache>
                <c:ptCount val="1"/>
                <c:pt idx="0">
                  <c:v>Summe von Differenz (Transportkosten Assigned - Transportpreis Gebucht)</c:v>
                </c:pt>
              </c:strCache>
            </c:strRef>
          </c:tx>
          <c:spPr>
            <a:solidFill>
              <a:srgbClr val="C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Tabelle4!$D$122:$D$123</c:f>
              <c:numCache>
                <c:formatCode>_-* #,##0_-;\-* #,##0_-;_-* "-"??_-;_-@_-</c:formatCode>
                <c:ptCount val="1"/>
                <c:pt idx="0">
                  <c:v>-4118082</c:v>
                </c:pt>
              </c:numCache>
            </c:numRef>
          </c:val>
          <c:extLst>
            <c:ext xmlns:c16="http://schemas.microsoft.com/office/drawing/2014/chart" uri="{C3380CC4-5D6E-409C-BE32-E72D297353CC}">
              <c16:uniqueId val="{00000002-00E4-6247-9564-809CE33E9F58}"/>
            </c:ext>
          </c:extLst>
        </c:ser>
        <c:dLbls>
          <c:showLegendKey val="0"/>
          <c:showVal val="0"/>
          <c:showCatName val="0"/>
          <c:showSerName val="0"/>
          <c:showPercent val="0"/>
          <c:showBubbleSize val="0"/>
        </c:dLbls>
        <c:gapWidth val="219"/>
        <c:axId val="287691280"/>
        <c:axId val="299305904"/>
      </c:barChart>
      <c:catAx>
        <c:axId val="28769128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baseline="0"/>
                  <a:t>Nationaler Transport Variablen</a:t>
                </a:r>
                <a:endParaRPr lang="de-DE"/>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99305904"/>
        <c:crosses val="autoZero"/>
        <c:auto val="1"/>
        <c:lblAlgn val="ctr"/>
        <c:lblOffset val="100"/>
        <c:noMultiLvlLbl val="0"/>
      </c:catAx>
      <c:valAx>
        <c:axId val="299305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a:t>Kosten in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8769128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r>
              <a:rPr lang="en-US" sz="1200" b="1" dirty="0" err="1">
                <a:solidFill>
                  <a:schemeClr val="bg2">
                    <a:lumMod val="50000"/>
                  </a:schemeClr>
                </a:solidFill>
              </a:rPr>
              <a:t>Gesamtumsatz</a:t>
            </a:r>
            <a:r>
              <a:rPr lang="en-US" sz="1200" b="1" dirty="0">
                <a:solidFill>
                  <a:schemeClr val="bg2">
                    <a:lumMod val="50000"/>
                  </a:schemeClr>
                </a:solidFill>
              </a:rPr>
              <a:t> </a:t>
            </a:r>
            <a:r>
              <a:rPr lang="en-US" sz="1200" b="1" dirty="0" err="1">
                <a:solidFill>
                  <a:schemeClr val="bg2">
                    <a:lumMod val="50000"/>
                  </a:schemeClr>
                </a:solidFill>
              </a:rPr>
              <a:t>nach</a:t>
            </a:r>
            <a:r>
              <a:rPr lang="en-US" sz="1200" b="1" dirty="0">
                <a:solidFill>
                  <a:schemeClr val="bg2">
                    <a:lumMod val="50000"/>
                  </a:schemeClr>
                </a:solidFill>
              </a:rPr>
              <a:t> Domain Lane (in %) </a:t>
            </a:r>
          </a:p>
          <a:p>
            <a:pPr algn="just">
              <a:defRPr sz="1400">
                <a:solidFill>
                  <a:srgbClr val="3B5998"/>
                </a:solidFill>
              </a:defRPr>
            </a:pPr>
            <a:r>
              <a:rPr lang="en-US" sz="1200" dirty="0">
                <a:solidFill>
                  <a:schemeClr val="bg2">
                    <a:lumMod val="50000"/>
                  </a:schemeClr>
                </a:solidFill>
              </a:rPr>
              <a:t>(Länder ab 1%)</a:t>
            </a:r>
          </a:p>
        </c:rich>
      </c:tx>
      <c:layout>
        <c:manualLayout>
          <c:xMode val="edge"/>
          <c:yMode val="edge"/>
          <c:x val="3.8824616672170041E-2"/>
          <c:y val="3.3249042308315491E-2"/>
        </c:manualLayout>
      </c:layout>
      <c:overlay val="0"/>
      <c:spPr>
        <a:noFill/>
        <a:ln>
          <a:noFill/>
        </a:ln>
        <a:effectLst/>
      </c:spPr>
      <c:txPr>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endParaRPr lang="de-DE"/>
        </a:p>
      </c:txPr>
    </c:title>
    <c:autoTitleDeleted val="0"/>
    <c:plotArea>
      <c:layout/>
      <c:pieChart>
        <c:varyColors val="1"/>
        <c:ser>
          <c:idx val="0"/>
          <c:order val="0"/>
          <c:tx>
            <c:strRef>
              <c:f>Tabelle4!$Q$4</c:f>
              <c:strCache>
                <c:ptCount val="1"/>
                <c:pt idx="0">
                  <c:v>Summe von total_revenue</c:v>
                </c:pt>
              </c:strCache>
            </c:strRef>
          </c:tx>
          <c:dPt>
            <c:idx val="0"/>
            <c:bubble3D val="0"/>
            <c:spPr>
              <a:solidFill>
                <a:srgbClr val="770E15"/>
              </a:solidFill>
              <a:ln w="19050">
                <a:solidFill>
                  <a:schemeClr val="lt1"/>
                </a:solidFill>
              </a:ln>
              <a:effectLst/>
            </c:spPr>
            <c:extLst>
              <c:ext xmlns:c16="http://schemas.microsoft.com/office/drawing/2014/chart" uri="{C3380CC4-5D6E-409C-BE32-E72D297353CC}">
                <c16:uniqueId val="{00000001-330A-9B45-A78D-182F49782979}"/>
              </c:ext>
            </c:extLst>
          </c:dPt>
          <c:dPt>
            <c:idx val="1"/>
            <c:bubble3D val="0"/>
            <c:spPr>
              <a:solidFill>
                <a:srgbClr val="00B050"/>
              </a:solidFill>
              <a:ln w="19050">
                <a:solidFill>
                  <a:schemeClr val="lt1"/>
                </a:solidFill>
              </a:ln>
              <a:effectLst/>
            </c:spPr>
            <c:extLst>
              <c:ext xmlns:c16="http://schemas.microsoft.com/office/drawing/2014/chart" uri="{C3380CC4-5D6E-409C-BE32-E72D297353CC}">
                <c16:uniqueId val="{00000003-330A-9B45-A78D-182F49782979}"/>
              </c:ext>
            </c:extLst>
          </c:dPt>
          <c:dPt>
            <c:idx val="2"/>
            <c:bubble3D val="0"/>
            <c:spPr>
              <a:solidFill>
                <a:srgbClr val="92D050"/>
              </a:solidFill>
              <a:ln w="19050">
                <a:solidFill>
                  <a:schemeClr val="lt1"/>
                </a:solidFill>
              </a:ln>
              <a:effectLst/>
            </c:spPr>
            <c:extLst>
              <c:ext xmlns:c16="http://schemas.microsoft.com/office/drawing/2014/chart" uri="{C3380CC4-5D6E-409C-BE32-E72D297353CC}">
                <c16:uniqueId val="{00000005-330A-9B45-A78D-182F4978297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30A-9B45-A78D-182F49782979}"/>
              </c:ext>
            </c:extLst>
          </c:dPt>
          <c:dPt>
            <c:idx val="4"/>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9-330A-9B45-A78D-182F49782979}"/>
              </c:ext>
            </c:extLst>
          </c:dPt>
          <c:dPt>
            <c:idx val="5"/>
            <c:bubble3D val="0"/>
            <c:spPr>
              <a:solidFill>
                <a:srgbClr val="7030A0"/>
              </a:solidFill>
              <a:ln w="19050">
                <a:solidFill>
                  <a:schemeClr val="lt1"/>
                </a:solidFill>
              </a:ln>
              <a:effectLst/>
            </c:spPr>
            <c:extLst>
              <c:ext xmlns:c16="http://schemas.microsoft.com/office/drawing/2014/chart" uri="{C3380CC4-5D6E-409C-BE32-E72D297353CC}">
                <c16:uniqueId val="{0000000B-330A-9B45-A78D-182F49782979}"/>
              </c:ext>
            </c:extLst>
          </c:dPt>
          <c:dPt>
            <c:idx val="6"/>
            <c:bubble3D val="0"/>
            <c:spPr>
              <a:solidFill>
                <a:srgbClr val="3B5998"/>
              </a:solidFill>
              <a:ln w="19050">
                <a:solidFill>
                  <a:schemeClr val="lt1"/>
                </a:solidFill>
              </a:ln>
              <a:effectLst/>
            </c:spPr>
            <c:extLst>
              <c:ext xmlns:c16="http://schemas.microsoft.com/office/drawing/2014/chart" uri="{C3380CC4-5D6E-409C-BE32-E72D297353CC}">
                <c16:uniqueId val="{0000000D-330A-9B45-A78D-182F4978297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330A-9B45-A78D-182F49782979}"/>
              </c:ext>
            </c:extLst>
          </c:dPt>
          <c:dPt>
            <c:idx val="8"/>
            <c:bubble3D val="0"/>
            <c:spPr>
              <a:solidFill>
                <a:srgbClr val="FF6D00"/>
              </a:solidFill>
              <a:ln w="19050">
                <a:solidFill>
                  <a:schemeClr val="lt1"/>
                </a:solidFill>
              </a:ln>
              <a:effectLst/>
            </c:spPr>
            <c:extLst>
              <c:ext xmlns:c16="http://schemas.microsoft.com/office/drawing/2014/chart" uri="{C3380CC4-5D6E-409C-BE32-E72D297353CC}">
                <c16:uniqueId val="{00000011-330A-9B45-A78D-182F49782979}"/>
              </c:ext>
            </c:extLst>
          </c:dPt>
          <c:dLbls>
            <c:dLbl>
              <c:idx val="5"/>
              <c:layout>
                <c:manualLayout>
                  <c:x val="9.6776282952514853E-3"/>
                  <c:y val="3.1742205525087663E-2"/>
                </c:manualLayout>
              </c:layout>
              <c:dLblPos val="bestFit"/>
              <c:showLegendKey val="0"/>
              <c:showVal val="0"/>
              <c:showCatName val="0"/>
              <c:showSerName val="0"/>
              <c:showPercent val="1"/>
              <c:showBubbleSize val="0"/>
              <c:extLst>
                <c:ext xmlns:c15="http://schemas.microsoft.com/office/drawing/2012/chart" uri="{CE6537A1-D6FC-4f65-9D91-7224C49458BB}">
                  <c15:showDataLabelsRange val="1"/>
                </c:ext>
                <c:ext xmlns:c16="http://schemas.microsoft.com/office/drawing/2014/chart" uri="{C3380CC4-5D6E-409C-BE32-E72D297353CC}">
                  <c16:uniqueId val="{0000000B-330A-9B45-A78D-182F49782979}"/>
                </c:ext>
              </c:extLst>
            </c:dLbl>
            <c:dLbl>
              <c:idx val="7"/>
              <c:layout>
                <c:manualLayout>
                  <c:x val="-3.8710513181005941E-2"/>
                  <c:y val="7.0538234500194955E-3"/>
                </c:manualLayout>
              </c:layout>
              <c:dLblPos val="bestFit"/>
              <c:showLegendKey val="0"/>
              <c:showVal val="0"/>
              <c:showCatName val="0"/>
              <c:showSerName val="0"/>
              <c:showPercent val="1"/>
              <c:showBubbleSize val="0"/>
              <c:extLst>
                <c:ext xmlns:c15="http://schemas.microsoft.com/office/drawing/2012/chart" uri="{CE6537A1-D6FC-4f65-9D91-7224C49458BB}">
                  <c15:showDataLabelsRange val="1"/>
                </c:ext>
                <c:ext xmlns:c16="http://schemas.microsoft.com/office/drawing/2014/chart" uri="{C3380CC4-5D6E-409C-BE32-E72D297353CC}">
                  <c16:uniqueId val="{0000000F-330A-9B45-A78D-182F49782979}"/>
                </c:ext>
              </c:extLst>
            </c:dLbl>
            <c:spPr>
              <a:solidFill>
                <a:schemeClr val="bg1">
                  <a:lumMod val="5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Tabelle4!$Q$5:$Q$13</c:f>
              <c:numCache>
                <c:formatCode>_-* #,##0.00\ [$€-407]_-;\-* #,##0.00\ [$€-407]_-;_-* "-"??\ [$€-407]_-;_-@_-</c:formatCode>
                <c:ptCount val="9"/>
                <c:pt idx="0">
                  <c:v>4312736</c:v>
                </c:pt>
                <c:pt idx="1">
                  <c:v>3212528</c:v>
                </c:pt>
                <c:pt idx="2">
                  <c:v>683335</c:v>
                </c:pt>
                <c:pt idx="3">
                  <c:v>3189030</c:v>
                </c:pt>
                <c:pt idx="4">
                  <c:v>786060</c:v>
                </c:pt>
                <c:pt idx="5">
                  <c:v>1354755</c:v>
                </c:pt>
                <c:pt idx="6">
                  <c:v>49524020</c:v>
                </c:pt>
                <c:pt idx="7">
                  <c:v>1267735</c:v>
                </c:pt>
                <c:pt idx="8">
                  <c:v>676950</c:v>
                </c:pt>
              </c:numCache>
            </c:numRef>
          </c:val>
          <c:extLst>
            <c:ext xmlns:c16="http://schemas.microsoft.com/office/drawing/2014/chart" uri="{C3380CC4-5D6E-409C-BE32-E72D297353CC}">
              <c16:uniqueId val="{00000012-330A-9B45-A78D-182F49782979}"/>
            </c:ext>
          </c:extLst>
        </c:ser>
        <c:ser>
          <c:idx val="1"/>
          <c:order val="1"/>
          <c:tx>
            <c:strRef>
              <c:f>Tabelle4!$R$4</c:f>
              <c:strCache>
                <c:ptCount val="1"/>
                <c:pt idx="0">
                  <c:v>in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4-330A-9B45-A78D-182F4978297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6-330A-9B45-A78D-182F4978297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8-330A-9B45-A78D-182F4978297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A-330A-9B45-A78D-182F49782979}"/>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C-330A-9B45-A78D-182F49782979}"/>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E-330A-9B45-A78D-182F49782979}"/>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0-330A-9B45-A78D-182F4978297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2-330A-9B45-A78D-182F49782979}"/>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4-330A-9B45-A78D-182F4978297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Tabelle4!$R$5:$R$13</c:f>
              <c:numCache>
                <c:formatCode>0.00%</c:formatCode>
                <c:ptCount val="9"/>
                <c:pt idx="0">
                  <c:v>6.416988905875104E-2</c:v>
                </c:pt>
                <c:pt idx="1">
                  <c:v>4.7799718173830101E-2</c:v>
                </c:pt>
                <c:pt idx="2">
                  <c:v>1.0167450810798907E-2</c:v>
                </c:pt>
                <c:pt idx="3">
                  <c:v>4.7450087671730617E-2</c:v>
                </c:pt>
                <c:pt idx="4">
                  <c:v>1.1695912523632756E-2</c:v>
                </c:pt>
                <c:pt idx="5">
                  <c:v>2.015761642998511E-2</c:v>
                </c:pt>
                <c:pt idx="6">
                  <c:v>0.73687581830730364</c:v>
                </c:pt>
                <c:pt idx="7">
                  <c:v>1.8862831925231627E-2</c:v>
                </c:pt>
                <c:pt idx="8">
                  <c:v>1.0072447374084923E-2</c:v>
                </c:pt>
              </c:numCache>
            </c:numRef>
          </c:val>
          <c:extLst>
            <c:ext xmlns:c16="http://schemas.microsoft.com/office/drawing/2014/chart" uri="{C3380CC4-5D6E-409C-BE32-E72D297353CC}">
              <c16:uniqueId val="{00000025-330A-9B45-A78D-182F49782979}"/>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[Shipments_Daten_SCa.xlsx]Tabelle4!PivotTable3</c:name>
    <c:fmtId val="9"/>
  </c:pivotSource>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de-DE"/>
              <a:t>Stornierungsgründe (2018-2020)</a:t>
            </a:r>
          </a:p>
        </c:rich>
      </c:tx>
      <c:layout>
        <c:manualLayout>
          <c:xMode val="edge"/>
          <c:yMode val="edge"/>
          <c:x val="3.8741670343381836E-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Tabelle4!$B$45:$B$46</c:f>
              <c:strCache>
                <c:ptCount val="1"/>
                <c:pt idx="0">
                  <c:v>2018</c:v>
                </c:pt>
              </c:strCache>
            </c:strRef>
          </c:tx>
          <c:spPr>
            <a:solidFill>
              <a:schemeClr val="accent1"/>
            </a:solidFill>
            <a:ln>
              <a:noFill/>
            </a:ln>
            <a:effectLst/>
          </c:spPr>
          <c:invertIfNegative val="0"/>
          <c:dLbls>
            <c:dLbl>
              <c:idx val="1"/>
              <c:layout>
                <c:manualLayout>
                  <c:x val="-7.3553608823838414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FD4-6D4E-A0D6-91ABEE4FBA65}"/>
                </c:ext>
              </c:extLst>
            </c:dLbl>
            <c:dLbl>
              <c:idx val="8"/>
              <c:layout>
                <c:manualLayout>
                  <c:x val="-1.1768577411814253E-2"/>
                  <c:y val="-6.10527175513608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AEE-1C4D-8A1F-3507D56EFDBD}"/>
                </c:ext>
              </c:extLst>
            </c:dLbl>
            <c:spPr>
              <a:solidFill>
                <a:schemeClr val="bg1">
                  <a:lumMod val="75000"/>
                </a:schemeClr>
              </a:solidFill>
              <a:ln>
                <a:noFill/>
              </a:ln>
              <a:effectLst/>
            </c:spPr>
            <c:txPr>
              <a:bodyPr rot="0" spcFirstLastPara="1" vertOverflow="ellipsis" vert="horz" wrap="square" anchor="ctr" anchorCtr="1"/>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Tabelle4!$B$47:$B$56</c:f>
              <c:numCache>
                <c:formatCode>General</c:formatCode>
                <c:ptCount val="9"/>
                <c:pt idx="0">
                  <c:v>60</c:v>
                </c:pt>
                <c:pt idx="1">
                  <c:v>136</c:v>
                </c:pt>
                <c:pt idx="2">
                  <c:v>35</c:v>
                </c:pt>
                <c:pt idx="3">
                  <c:v>690</c:v>
                </c:pt>
                <c:pt idx="4">
                  <c:v>14</c:v>
                </c:pt>
                <c:pt idx="5">
                  <c:v>15</c:v>
                </c:pt>
                <c:pt idx="6">
                  <c:v>100</c:v>
                </c:pt>
                <c:pt idx="7">
                  <c:v>304</c:v>
                </c:pt>
                <c:pt idx="8">
                  <c:v>512</c:v>
                </c:pt>
              </c:numCache>
            </c:numRef>
          </c:val>
          <c:extLst>
            <c:ext xmlns:c16="http://schemas.microsoft.com/office/drawing/2014/chart" uri="{C3380CC4-5D6E-409C-BE32-E72D297353CC}">
              <c16:uniqueId val="{00000000-6AEE-1C4D-8A1F-3507D56EFDBD}"/>
            </c:ext>
          </c:extLst>
        </c:ser>
        <c:ser>
          <c:idx val="1"/>
          <c:order val="1"/>
          <c:tx>
            <c:strRef>
              <c:f>Tabelle4!$C$45:$C$46</c:f>
              <c:strCache>
                <c:ptCount val="1"/>
                <c:pt idx="0">
                  <c:v>2019</c:v>
                </c:pt>
              </c:strCache>
            </c:strRef>
          </c:tx>
          <c:spPr>
            <a:solidFill>
              <a:schemeClr val="accent2"/>
            </a:solidFill>
            <a:ln>
              <a:noFill/>
            </a:ln>
            <a:effectLst/>
          </c:spPr>
          <c:invertIfNegative val="0"/>
          <c:dLbls>
            <c:dLbl>
              <c:idx val="1"/>
              <c:layout>
                <c:manualLayout>
                  <c:x val="0"/>
                  <c:y val="-2.331130690161527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FD4-6D4E-A0D6-91ABEE4FBA65}"/>
                </c:ext>
              </c:extLst>
            </c:dLbl>
            <c:dLbl>
              <c:idx val="6"/>
              <c:layout>
                <c:manualLayout>
                  <c:x val="-2.9421443529535365E-3"/>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FD4-6D4E-A0D6-91ABEE4FBA65}"/>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Tabelle4!$C$47:$C$56</c:f>
              <c:numCache>
                <c:formatCode>General</c:formatCode>
                <c:ptCount val="9"/>
                <c:pt idx="0">
                  <c:v>180</c:v>
                </c:pt>
                <c:pt idx="1">
                  <c:v>230</c:v>
                </c:pt>
                <c:pt idx="2">
                  <c:v>71</c:v>
                </c:pt>
                <c:pt idx="3">
                  <c:v>1791</c:v>
                </c:pt>
                <c:pt idx="4">
                  <c:v>620</c:v>
                </c:pt>
                <c:pt idx="5">
                  <c:v>68</c:v>
                </c:pt>
                <c:pt idx="6">
                  <c:v>111</c:v>
                </c:pt>
                <c:pt idx="7">
                  <c:v>845</c:v>
                </c:pt>
                <c:pt idx="8">
                  <c:v>485</c:v>
                </c:pt>
              </c:numCache>
            </c:numRef>
          </c:val>
          <c:extLst>
            <c:ext xmlns:c16="http://schemas.microsoft.com/office/drawing/2014/chart" uri="{C3380CC4-5D6E-409C-BE32-E72D297353CC}">
              <c16:uniqueId val="{00000010-6AEE-1C4D-8A1F-3507D56EFDBD}"/>
            </c:ext>
          </c:extLst>
        </c:ser>
        <c:ser>
          <c:idx val="2"/>
          <c:order val="2"/>
          <c:tx>
            <c:strRef>
              <c:f>Tabelle4!$D$45:$D$46</c:f>
              <c:strCache>
                <c:ptCount val="1"/>
                <c:pt idx="0">
                  <c:v>2020</c:v>
                </c:pt>
              </c:strCache>
            </c:strRef>
          </c:tx>
          <c:spPr>
            <a:solidFill>
              <a:schemeClr val="accent3"/>
            </a:solidFill>
            <a:ln>
              <a:noFill/>
            </a:ln>
            <a:effectLst/>
          </c:spPr>
          <c:invertIfNegative val="0"/>
          <c:dLbls>
            <c:dLbl>
              <c:idx val="6"/>
              <c:layout>
                <c:manualLayout>
                  <c:x val="-1.0787738006626294E-16"/>
                  <c:y val="-1.998112020138458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AEE-1C4D-8A1F-3507D56EFDBD}"/>
                </c:ext>
              </c:extLst>
            </c:dLbl>
            <c:dLbl>
              <c:idx val="7"/>
              <c:layout>
                <c:manualLayout>
                  <c:x val="-1.0787738006626294E-16"/>
                  <c:y val="-9.990560100692259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6AEE-1C4D-8A1F-3507D56EFDBD}"/>
                </c:ext>
              </c:extLst>
            </c:dLbl>
            <c:dLbl>
              <c:idx val="8"/>
              <c:layout>
                <c:manualLayout>
                  <c:x val="-1.0787738006626294E-16"/>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AEE-1C4D-8A1F-3507D56EFDBD}"/>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Tabelle4!$D$47:$D$56</c:f>
              <c:numCache>
                <c:formatCode>General</c:formatCode>
                <c:ptCount val="9"/>
                <c:pt idx="0">
                  <c:v>166</c:v>
                </c:pt>
                <c:pt idx="1">
                  <c:v>223</c:v>
                </c:pt>
                <c:pt idx="2">
                  <c:v>93</c:v>
                </c:pt>
                <c:pt idx="3">
                  <c:v>3904</c:v>
                </c:pt>
                <c:pt idx="4">
                  <c:v>967</c:v>
                </c:pt>
                <c:pt idx="5">
                  <c:v>70</c:v>
                </c:pt>
                <c:pt idx="6">
                  <c:v>126</c:v>
                </c:pt>
                <c:pt idx="7">
                  <c:v>1047</c:v>
                </c:pt>
                <c:pt idx="8">
                  <c:v>752</c:v>
                </c:pt>
              </c:numCache>
            </c:numRef>
          </c:val>
          <c:extLst>
            <c:ext xmlns:c16="http://schemas.microsoft.com/office/drawing/2014/chart" uri="{C3380CC4-5D6E-409C-BE32-E72D297353CC}">
              <c16:uniqueId val="{00000011-6AEE-1C4D-8A1F-3507D56EFDBD}"/>
            </c:ext>
          </c:extLst>
        </c:ser>
        <c:dLbls>
          <c:dLblPos val="outEnd"/>
          <c:showLegendKey val="0"/>
          <c:showVal val="1"/>
          <c:showCatName val="0"/>
          <c:showSerName val="0"/>
          <c:showPercent val="0"/>
          <c:showBubbleSize val="0"/>
        </c:dLbls>
        <c:gapWidth val="150"/>
        <c:axId val="46840143"/>
        <c:axId val="89245295"/>
      </c:barChart>
      <c:catAx>
        <c:axId val="468401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Stornierungsgrund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89245295"/>
        <c:crosses val="autoZero"/>
        <c:auto val="1"/>
        <c:lblAlgn val="ctr"/>
        <c:lblOffset val="100"/>
        <c:noMultiLvlLbl val="0"/>
      </c:catAx>
      <c:valAx>
        <c:axId val="89245295"/>
        <c:scaling>
          <c:orientation val="minMax"/>
          <c:max val="4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Anzahl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468401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2.962"/>
    </inkml:context>
    <inkml:brush xml:id="br0">
      <inkml:brushProperty name="width" value="0.025" units="cm"/>
      <inkml:brushProperty name="height" value="0.025" units="cm"/>
      <inkml:brushProperty name="color" value="#E71224"/>
    </inkml:brush>
  </inkml:definitions>
  <inkml:trace contextRef="#ctx0" brushRef="#br0">0 628 24575,'0'-9'0,"0"-5"0,0-14 0,16-12 0,-5 1 0,12 4 0,2 3 0,-2 1 0,11-10 0,-8 9 0,7-10 0,1 8 0,5-9 0,-13 14 0,-6 11 0,-14 13 0,-3 2 0,0-3 0,0 0 0,-3 1 0,8-1 0,-7 0 0,7 0 0,4-8 0,-7 6 0,8-6 0,-6 2 0,0 4 0,10-13 0,-6 11 0,5-6 0,-10 7 0,-3 6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6.413"/>
    </inkml:context>
    <inkml:brush xml:id="br0">
      <inkml:brushProperty name="width" value="0.025" units="cm"/>
      <inkml:brushProperty name="height" value="0.025" units="cm"/>
      <inkml:brushProperty name="color" value="#E71224"/>
    </inkml:brush>
  </inkml:definitions>
  <inkml:trace contextRef="#ctx0" brushRef="#br0">0 1 24575,'12'9'0,"23"17"0,12 5 0,11-2 0,2 1 0,-7 3 0,-1-1 0,5-5 0,-9-7 0,-22-10 0,-6-2 0,14 7 0,-16-4 0,1 2 0,-7-7 0,-1 2 0,-3-7 0,6 7 0,-10-5 0,3 1 0,-3 1 0,-1-2 0,-1 2 0,-2 1 0,0 0 0,0-1 0,-23 10 0,7-6 0,-20 7 0,5-2 0,2-5 0,-4 8 0,-7-2 0,0 5 0,-9 2 0,4 0 0,4-1 0,9-4 0,9-4 0,-1 2 0,16-7 0,-9 3 0,10-5 0,-2-3 0,6 2 0,-5 1 0,7 1 0,-7-2 0,2 3 0,0-4 0,-3 2 0,6-6 0,0-1 0,3-1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6:00.185"/>
    </inkml:context>
    <inkml:brush xml:id="br0">
      <inkml:brushProperty name="width" value="0.025" units="cm"/>
      <inkml:brushProperty name="height" value="0.025" units="cm"/>
      <inkml:brushProperty name="color" value="#E71224"/>
    </inkml:brush>
  </inkml:definitions>
  <inkml:trace contextRef="#ctx0" brushRef="#br0">4 2393 24575,'0'-6'0,"0"1"0,0-1 0,-3-12 0,5 6 0,6-24 0,0 19 0,27-38 0,-2 0 0,-7 10 0,3-4 0,3-3 0,1-1 0,-4-1 0,1 0 0,4-1 0,2 0 0,-2 3 0,-1 0 0,-1 4 0,1 0 0,-2 1 0,2-1 0,1 0 0,-1 1 0,-6 3 0,0-1 0,7-3 0,0 0 0,7-19 0,-3 9 0,-2 4 0,-7 8 0,22-34 0,-16 20 0,-15 24 0,21-31 0,-24 35 0,19-21 0,-5-3 0,19-21 0,-2 5 0,-1 0 0,-6 11 0,-10 10 0,-9 14 0,-9 14 0,-4 10 0,-2 4 0,-1 0 0,0 2 0,0-1 0,-3 2 0,0 0 0,-1 0 0,-1 1 0,1-1 0,1 1 0,-3-1 0,5 0 0,-4 1 0,4-1 0,-1 0 0,2 0 0,2-3 0,2-3 0,-1-1 0,3-2 0,-8 5 0,4 2 0,-8 4 0,3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b="1" dirty="0">
                <a:solidFill>
                  <a:schemeClr val="bg2"/>
                </a:solidFill>
                <a:highlight>
                  <a:srgbClr val="FFFFFF"/>
                </a:highlight>
                <a:sym typeface="Wingdings" pitchFamily="2" charset="2"/>
              </a:rPr>
              <a:t>Interpretation: </a:t>
            </a:r>
            <a:r>
              <a:rPr lang="de-DE" sz="1200" dirty="0">
                <a:solidFill>
                  <a:schemeClr val="bg2"/>
                </a:solidFill>
                <a:highlight>
                  <a:srgbClr val="FFFFFF"/>
                </a:highlight>
                <a:sym typeface="Wingdings" pitchFamily="2" charset="2"/>
              </a:rPr>
              <a:t>Marge stagniert seit 05.2020  Möglicher Grund, dass die Marge sich nicht weiterentwickelt, könnte Corona-bedingt sein.</a:t>
            </a:r>
            <a:endParaRPr lang="de-DE" sz="1200" dirty="0">
              <a:solidFill>
                <a:schemeClr val="bg2"/>
              </a:solidFill>
              <a:highlight>
                <a:srgbClr val="FFFFFF"/>
              </a:highlight>
            </a:endParaRPr>
          </a:p>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57512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dirty="0">
                <a:highlight>
                  <a:srgbClr val="FFFFFF"/>
                </a:highlight>
              </a:rPr>
              <a:t>Erkenntnis: Pünktliche Auftragsabwicklung (OTD) haben im Durchschnitt eine 40,74% Marge</a:t>
            </a:r>
          </a:p>
        </p:txBody>
      </p:sp>
    </p:spTree>
    <p:extLst>
      <p:ext uri="{BB962C8B-B14F-4D97-AF65-F5344CB8AC3E}">
        <p14:creationId xmlns:p14="http://schemas.microsoft.com/office/powerpoint/2010/main" val="1573987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solidFill>
                  <a:srgbClr val="67788A"/>
                </a:solidFill>
                <a:highlight>
                  <a:srgbClr val="FFFFFF"/>
                </a:highlight>
              </a:rPr>
              <a:t>Weit mehr Einzelaufträge und Kontraktaufträge insgesamt auf Nationaler Ebene und im Export. (linke Abbildung)  </a:t>
            </a:r>
          </a:p>
          <a:p>
            <a:pPr marL="0" lvl="0" indent="0" algn="l" rtl="0">
              <a:spcBef>
                <a:spcPts val="0"/>
              </a:spcBef>
              <a:spcAft>
                <a:spcPts val="0"/>
              </a:spcAft>
              <a:buNone/>
            </a:pPr>
            <a:r>
              <a:rPr lang="de-DE" sz="1100" dirty="0">
                <a:solidFill>
                  <a:srgbClr val="67788A"/>
                </a:solidFill>
                <a:highlight>
                  <a:srgbClr val="FFFFFF"/>
                </a:highlight>
              </a:rPr>
              <a:t>Jedoch liegt die Marge eher in Export und International Bereich. (rechte Abbildung)</a:t>
            </a:r>
            <a:endParaRPr sz="1100" dirty="0">
              <a:solidFill>
                <a:srgbClr val="67788A"/>
              </a:solidFill>
              <a:highlight>
                <a:srgbClr val="FFFFFF"/>
              </a:highlight>
            </a:endParaRPr>
          </a:p>
        </p:txBody>
      </p:sp>
    </p:spTree>
    <p:extLst>
      <p:ext uri="{BB962C8B-B14F-4D97-AF65-F5344CB8AC3E}">
        <p14:creationId xmlns:p14="http://schemas.microsoft.com/office/powerpoint/2010/main" val="3508139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dirty="0">
                <a:highlight>
                  <a:srgbClr val="FFFFFF"/>
                </a:highlight>
              </a:rPr>
              <a:t>Annahmen hier treffen bei Erklärung</a:t>
            </a:r>
          </a:p>
        </p:txBody>
      </p:sp>
    </p:spTree>
    <p:extLst>
      <p:ext uri="{BB962C8B-B14F-4D97-AF65-F5344CB8AC3E}">
        <p14:creationId xmlns:p14="http://schemas.microsoft.com/office/powerpoint/2010/main" val="158945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highlight>
                <a:srgbClr val="FFFFFF"/>
              </a:highlight>
            </a:endParaRPr>
          </a:p>
        </p:txBody>
      </p:sp>
    </p:spTree>
    <p:extLst>
      <p:ext uri="{BB962C8B-B14F-4D97-AF65-F5344CB8AC3E}">
        <p14:creationId xmlns:p14="http://schemas.microsoft.com/office/powerpoint/2010/main" val="1741714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3468358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086097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2431475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0359487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61923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76235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Visualisierung der Vorhersage ("</a:t>
            </a:r>
            <a:r>
              <a:rPr lang="de-DE" sz="1200" dirty="0" err="1">
                <a:solidFill>
                  <a:srgbClr val="67788A"/>
                </a:solidFill>
              </a:rPr>
              <a:t>forecast</a:t>
            </a:r>
            <a:r>
              <a:rPr lang="de-DE" sz="1200" dirty="0">
                <a:solidFill>
                  <a:srgbClr val="67788A"/>
                </a:solidFill>
              </a:rPr>
              <a:t>") und der ursprünglichen Nachfragen ("original") in einem Liniendiagramm über die Perioden. Es wurde ein Liniendiagramm gewählt, da es den fließenden Verlauf zwischen den Perioden anzeigen lässt und dadurch wie eng die beiden Linien der Vorhersage und der </a:t>
            </a:r>
            <a:r>
              <a:rPr lang="de-DE" sz="1200" dirty="0" err="1">
                <a:solidFill>
                  <a:srgbClr val="67788A"/>
                </a:solidFill>
              </a:rPr>
              <a:t>Origanlwerte</a:t>
            </a:r>
            <a:r>
              <a:rPr lang="de-DE" sz="1200" dirty="0">
                <a:solidFill>
                  <a:srgbClr val="67788A"/>
                </a:solidFill>
              </a:rPr>
              <a:t> über die Zeit auseinander liegen, lässt sich die Güte des Modells beobachten</a:t>
            </a:r>
            <a:endParaRPr sz="1200" dirty="0">
              <a:solidFill>
                <a:srgbClr val="67788A"/>
              </a:solidFill>
              <a:highlight>
                <a:srgbClr val="FFFFFF"/>
              </a:highlight>
            </a:endParaRPr>
          </a:p>
        </p:txBody>
      </p:sp>
    </p:spTree>
    <p:extLst>
      <p:ext uri="{BB962C8B-B14F-4D97-AF65-F5344CB8AC3E}">
        <p14:creationId xmlns:p14="http://schemas.microsoft.com/office/powerpoint/2010/main" val="21029537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8066842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741794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596539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26261630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371127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31808556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58450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6462928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763554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45897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400820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5488345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308469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672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1063306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927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extLst>
      <p:ext uri="{BB962C8B-B14F-4D97-AF65-F5344CB8AC3E}">
        <p14:creationId xmlns:p14="http://schemas.microsoft.com/office/powerpoint/2010/main" val="3259355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5411989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Visualisierung der Profite aus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endParaRPr lang="de-DE" dirty="0"/>
          </a:p>
          <a:p>
            <a:pPr marL="0" lvl="0" indent="0" algn="l" rtl="0">
              <a:spcBef>
                <a:spcPts val="0"/>
              </a:spcBef>
              <a:spcAft>
                <a:spcPts val="0"/>
              </a:spcAft>
              <a:buNone/>
            </a:pPr>
            <a:r>
              <a:rPr lang="de-DE" dirty="0"/>
              <a:t>**Unterschied zwischen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r>
              <a:rPr lang="de-DE" dirty="0"/>
              <a:t>**</a:t>
            </a:r>
          </a:p>
          <a:p>
            <a:pPr marL="0" lvl="0" indent="0" algn="l" rtl="0">
              <a:spcBef>
                <a:spcPts val="0"/>
              </a:spcBef>
              <a:spcAft>
                <a:spcPts val="0"/>
              </a:spcAft>
              <a:buNone/>
            </a:pPr>
            <a:r>
              <a:rPr lang="de-DE" dirty="0"/>
              <a:t>Bei jeder Custom Rate wird ein Vertrag mit festen Transportpreisen mit dem Kunden geschlossen und die Transportpreise gehalten werden müssen. # Frage: Wer legt den Preis </a:t>
            </a:r>
            <a:r>
              <a:rPr lang="de-DE" dirty="0" err="1"/>
              <a:t>fuer</a:t>
            </a:r>
            <a:r>
              <a:rPr lang="de-DE" dirty="0"/>
              <a:t> Transport fest?</a:t>
            </a:r>
          </a:p>
          <a:p>
            <a:pPr marL="0" lvl="0" indent="0" algn="l" rtl="0">
              <a:spcBef>
                <a:spcPts val="0"/>
              </a:spcBef>
              <a:spcAft>
                <a:spcPts val="0"/>
              </a:spcAft>
              <a:buNone/>
            </a:pPr>
            <a:r>
              <a:rPr lang="de-DE" dirty="0"/>
              <a:t>Bei dem Gegenstück der Custom Rate </a:t>
            </a:r>
            <a:r>
              <a:rPr lang="de-DE" dirty="0" err="1"/>
              <a:t>shipments</a:t>
            </a:r>
            <a:r>
              <a:rPr lang="de-DE" dirty="0"/>
              <a:t>, der Spot </a:t>
            </a:r>
            <a:r>
              <a:rPr lang="de-DE" dirty="0" err="1"/>
              <a:t>shipments</a:t>
            </a:r>
            <a:r>
              <a:rPr lang="de-DE" dirty="0"/>
              <a:t>, kann der Preis jederzeit angepasst werden. Dies passiert normalerweise auf einer wöchentlichen Basis.</a:t>
            </a:r>
            <a:endParaRPr dirty="0"/>
          </a:p>
        </p:txBody>
      </p:sp>
    </p:spTree>
    <p:extLst>
      <p:ext uri="{BB962C8B-B14F-4D97-AF65-F5344CB8AC3E}">
        <p14:creationId xmlns:p14="http://schemas.microsoft.com/office/powerpoint/2010/main" val="1846065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1724847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de-DE" dirty="0">
                <a:highlight>
                  <a:srgbClr val="FFFFFF"/>
                </a:highlight>
              </a:rPr>
              <a:t>Hier wurden Stornierungen, die über 3 Jahre gehen und kleiner gleich 30 insgesamt sind rausgenommen</a:t>
            </a:r>
          </a:p>
        </p:txBody>
      </p:sp>
    </p:spTree>
    <p:extLst>
      <p:ext uri="{BB962C8B-B14F-4D97-AF65-F5344CB8AC3E}">
        <p14:creationId xmlns:p14="http://schemas.microsoft.com/office/powerpoint/2010/main" val="3286973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993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highlight>
                  <a:srgbClr val="FFFFFF"/>
                </a:highlight>
              </a:rPr>
              <a:t>Wir schauen uns anhand der (linearen) Regression an, welche Ausreißer es innerhalb der Datensätze gibt.</a:t>
            </a:r>
          </a:p>
          <a:p>
            <a:pPr marL="0" lvl="0" indent="0" algn="l" rtl="0">
              <a:spcBef>
                <a:spcPts val="0"/>
              </a:spcBef>
              <a:spcAft>
                <a:spcPts val="0"/>
              </a:spcAft>
              <a:buNone/>
            </a:pPr>
            <a:r>
              <a:rPr lang="de-DE" sz="1200" dirty="0">
                <a:solidFill>
                  <a:srgbClr val="67788A"/>
                </a:solidFill>
                <a:highlight>
                  <a:srgbClr val="FFFFFF"/>
                </a:highlight>
              </a:rPr>
              <a:t>Indem wir Kosten und Umsatz Daten gegenüberstellen haben wir festgestellt, dass es Daten weit über 85.000 € ergeben.</a:t>
            </a:r>
          </a:p>
          <a:p>
            <a:pPr marL="0" lvl="0" indent="0" algn="l" rtl="0">
              <a:spcBef>
                <a:spcPts val="0"/>
              </a:spcBef>
              <a:spcAft>
                <a:spcPts val="0"/>
              </a:spcAft>
              <a:buNone/>
            </a:pPr>
            <a:r>
              <a:rPr lang="de-DE" sz="1200" dirty="0">
                <a:solidFill>
                  <a:srgbClr val="67788A"/>
                </a:solidFill>
                <a:highlight>
                  <a:srgbClr val="FFFFFF"/>
                </a:highlight>
              </a:rPr>
              <a:t>Diesen haben wir in der Datenbereinigung beispielsweise entfernt, um eine genauere Unternehmenssituation abzubilden.</a:t>
            </a:r>
          </a:p>
          <a:p>
            <a:pPr marL="0" lvl="0" indent="0" algn="l" rtl="0">
              <a:spcBef>
                <a:spcPts val="0"/>
              </a:spcBef>
              <a:spcAft>
                <a:spcPts val="0"/>
              </a:spcAft>
              <a:buNone/>
            </a:pPr>
            <a:r>
              <a:rPr lang="de-DE" sz="1200" dirty="0">
                <a:solidFill>
                  <a:srgbClr val="67788A"/>
                </a:solidFill>
                <a:highlight>
                  <a:srgbClr val="FFFFFF"/>
                </a:highlight>
              </a:rPr>
              <a:t>Die rechte Regression zeigt die bereinigten Daten, mit der wir unsere Analysen fortfahren.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9559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9a23ad0d3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9a23ad0d3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Wir fokussieren uns auf 3 bestimmte Probleme in der Fallstudie.</a:t>
            </a:r>
          </a:p>
          <a:p>
            <a:pPr marL="0" lvl="0" indent="0" algn="l" rtl="0">
              <a:spcBef>
                <a:spcPts val="0"/>
              </a:spcBef>
              <a:spcAft>
                <a:spcPts val="0"/>
              </a:spcAft>
              <a:buNone/>
            </a:pPr>
            <a:r>
              <a:rPr lang="de-DE" dirty="0"/>
              <a:t>Zuerst untersuchen wir die Entwicklung von Kosten, Umsatz und Marge. </a:t>
            </a:r>
          </a:p>
          <a:p>
            <a:pPr marL="0" lvl="0" indent="0" algn="l" rtl="0">
              <a:spcBef>
                <a:spcPts val="0"/>
              </a:spcBef>
              <a:spcAft>
                <a:spcPts val="0"/>
              </a:spcAft>
              <a:buNone/>
            </a:pPr>
            <a:r>
              <a:rPr lang="de-DE" dirty="0"/>
              <a:t>Zweitens untersuchen wir die Auftragslage, wobei wir den Verlauf der Auftragslage </a:t>
            </a:r>
            <a:r>
              <a:rPr lang="de-DE" dirty="0" err="1"/>
              <a:t>bespw</a:t>
            </a:r>
            <a:r>
              <a:rPr lang="de-DE" dirty="0"/>
              <a:t>. in Abhängigkeit zu </a:t>
            </a:r>
            <a:r>
              <a:rPr lang="de-DE" dirty="0" err="1"/>
              <a:t>LaneDomain</a:t>
            </a:r>
            <a:r>
              <a:rPr lang="de-DE" dirty="0"/>
              <a:t>, </a:t>
            </a:r>
            <a:r>
              <a:rPr lang="de-DE" dirty="0" err="1"/>
              <a:t>Fullfulmentstrategie</a:t>
            </a:r>
            <a:r>
              <a:rPr lang="de-DE" dirty="0"/>
              <a:t> und Wochentagen setzen.</a:t>
            </a:r>
          </a:p>
          <a:p>
            <a:pPr marL="0" lvl="0" indent="0">
              <a:buNone/>
            </a:pPr>
            <a:r>
              <a:rPr lang="de-DE" dirty="0"/>
              <a:t>Als letztes schauen wir uns bei Kennzahlen </a:t>
            </a:r>
            <a:r>
              <a:rPr lang="de-DE" sz="1100" dirty="0">
                <a:latin typeface="Oswald"/>
                <a:sym typeface="Oswald"/>
              </a:rPr>
              <a:t>der g</a:t>
            </a:r>
            <a:r>
              <a:rPr lang="de-DE" sz="1100" dirty="0">
                <a:latin typeface="Oswald"/>
                <a:ea typeface="Oswald"/>
                <a:cs typeface="Oswald"/>
                <a:sym typeface="Oswald"/>
              </a:rPr>
              <a:t>ebuchte Transportkosten und die zugewiesenen Transportpreisen an.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dirty="0"/>
              <a:t>Für diese 3 Faktoren schauen wir uns die Abhängigkeiten zu weiteren interne und externe Variablen an.</a:t>
            </a:r>
            <a:endParaRPr lang="de-DE" sz="1100" dirty="0">
              <a:latin typeface="Oswald"/>
              <a:ea typeface="Oswald"/>
              <a:cs typeface="Oswald"/>
              <a:sym typeface="Oswald"/>
            </a:endParaRPr>
          </a:p>
          <a:p>
            <a:pPr marL="0" lvl="0" indent="0" algn="l" rtl="0">
              <a:spcBef>
                <a:spcPts val="0"/>
              </a:spcBef>
              <a:spcAft>
                <a:spcPts val="0"/>
              </a:spcAft>
              <a:buNone/>
            </a:pPr>
            <a:r>
              <a:rPr lang="de-DE" dirty="0"/>
              <a:t>In Teil Aufgabe B werden dann diese Faktoren in der Zeitreihenanalyse näher beleuchtet.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Alles aufzeigen</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 NATIONAL</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dirty="0">
                <a:solidFill>
                  <a:schemeClr val="bg2"/>
                </a:solidFill>
                <a:effectLst/>
              </a:rPr>
              <a:t>202.039</a:t>
            </a:r>
            <a:r>
              <a:rPr lang="de-DE" sz="1100" dirty="0">
                <a:solidFill>
                  <a:schemeClr val="bg2"/>
                </a:solidFill>
                <a:effectLst/>
                <a:highlight>
                  <a:srgbClr val="FFFFFF"/>
                </a:highlight>
              </a:rPr>
              <a:t>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effectLst/>
                <a:highlight>
                  <a:srgbClr val="FFFFFF"/>
                </a:highlight>
              </a:rPr>
              <a:t>1.875.954</a:t>
            </a:r>
            <a:r>
              <a:rPr lang="de-DE" sz="1100" dirty="0">
                <a:solidFill>
                  <a:schemeClr val="bg2"/>
                </a:solidFill>
                <a:effectLst/>
                <a:highlight>
                  <a:srgbClr val="FFFFFF"/>
                </a:highlight>
              </a:rPr>
              <a:t>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effectLst/>
                <a:highlight>
                  <a:srgbClr val="FFFFFF"/>
                </a:highlight>
              </a:rPr>
              <a:t>1.875.954</a:t>
            </a:r>
            <a:r>
              <a:rPr lang="de-DE" sz="3200" dirty="0">
                <a:solidFill>
                  <a:schemeClr val="bg2"/>
                </a:solidFill>
                <a:effectLst/>
                <a:highlight>
                  <a:srgbClr val="FFFFFF"/>
                </a:highlight>
              </a:rPr>
              <a:t> / 202.039) = </a:t>
            </a:r>
            <a:r>
              <a:rPr lang="de-DE" sz="3200" b="0" i="0" u="none" strike="noStrike" cap="none" dirty="0">
                <a:solidFill>
                  <a:schemeClr val="bg2"/>
                </a:solidFill>
                <a:effectLst/>
                <a:highlight>
                  <a:srgbClr val="FFFFFF"/>
                </a:highlight>
                <a:latin typeface="Arial"/>
                <a:cs typeface="Arial"/>
                <a:sym typeface="Arial"/>
              </a:rPr>
              <a:t>9,29%</a:t>
            </a: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 EUROPA:</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1.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5.tiff"/></Relationships>
</file>

<file path=ppt/slides/_rels/slide16.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image" Target="../media/image31.tiff"/><Relationship Id="rId7" Type="http://schemas.openxmlformats.org/officeDocument/2006/relationships/customXml" Target="../ink/ink2.xml"/><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customXml" Target="../ink/ink1.xml"/><Relationship Id="rId10" Type="http://schemas.openxmlformats.org/officeDocument/2006/relationships/image" Target="../media/image320.png"/><Relationship Id="rId4" Type="http://schemas.openxmlformats.org/officeDocument/2006/relationships/image" Target="../media/image32.png"/><Relationship Id="rId9" Type="http://schemas.openxmlformats.org/officeDocument/2006/relationships/customXml" Target="../ink/ink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jpeg"/><Relationship Id="rId5" Type="http://schemas.openxmlformats.org/officeDocument/2006/relationships/image" Target="../media/image8.jp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37.sv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3" Type="http://schemas.openxmlformats.org/officeDocument/2006/relationships/image" Target="../media/image46.png"/><Relationship Id="rId18" Type="http://schemas.openxmlformats.org/officeDocument/2006/relationships/image" Target="../media/image51.svg"/><Relationship Id="rId26" Type="http://schemas.openxmlformats.org/officeDocument/2006/relationships/image" Target="../media/image59.svg"/><Relationship Id="rId3" Type="http://schemas.openxmlformats.org/officeDocument/2006/relationships/image" Target="../media/image38.png"/><Relationship Id="rId21" Type="http://schemas.openxmlformats.org/officeDocument/2006/relationships/image" Target="../media/image54.png"/><Relationship Id="rId34" Type="http://schemas.openxmlformats.org/officeDocument/2006/relationships/image" Target="../media/image67.svg"/><Relationship Id="rId7" Type="http://schemas.openxmlformats.org/officeDocument/2006/relationships/image" Target="../media/image42.png"/><Relationship Id="rId12" Type="http://schemas.openxmlformats.org/officeDocument/2006/relationships/image" Target="../media/image37.svg"/><Relationship Id="rId17" Type="http://schemas.openxmlformats.org/officeDocument/2006/relationships/image" Target="../media/image50.png"/><Relationship Id="rId25" Type="http://schemas.openxmlformats.org/officeDocument/2006/relationships/image" Target="../media/image58.png"/><Relationship Id="rId33" Type="http://schemas.openxmlformats.org/officeDocument/2006/relationships/image" Target="../media/image66.png"/><Relationship Id="rId2" Type="http://schemas.openxmlformats.org/officeDocument/2006/relationships/notesSlide" Target="../notesSlides/notesSlide35.xml"/><Relationship Id="rId16" Type="http://schemas.openxmlformats.org/officeDocument/2006/relationships/image" Target="../media/image49.svg"/><Relationship Id="rId20" Type="http://schemas.openxmlformats.org/officeDocument/2006/relationships/image" Target="../media/image53.svg"/><Relationship Id="rId29" Type="http://schemas.openxmlformats.org/officeDocument/2006/relationships/image" Target="../media/image62.png"/><Relationship Id="rId1" Type="http://schemas.openxmlformats.org/officeDocument/2006/relationships/slideLayout" Target="../slideLayouts/slideLayout4.xml"/><Relationship Id="rId6" Type="http://schemas.openxmlformats.org/officeDocument/2006/relationships/image" Target="../media/image41.svg"/><Relationship Id="rId11" Type="http://schemas.openxmlformats.org/officeDocument/2006/relationships/image" Target="../media/image36.png"/><Relationship Id="rId24" Type="http://schemas.openxmlformats.org/officeDocument/2006/relationships/image" Target="../media/image57.svg"/><Relationship Id="rId32" Type="http://schemas.openxmlformats.org/officeDocument/2006/relationships/image" Target="../media/image65.svg"/><Relationship Id="rId5" Type="http://schemas.openxmlformats.org/officeDocument/2006/relationships/image" Target="../media/image40.png"/><Relationship Id="rId15" Type="http://schemas.openxmlformats.org/officeDocument/2006/relationships/image" Target="../media/image48.png"/><Relationship Id="rId23" Type="http://schemas.openxmlformats.org/officeDocument/2006/relationships/image" Target="../media/image56.png"/><Relationship Id="rId28" Type="http://schemas.openxmlformats.org/officeDocument/2006/relationships/image" Target="../media/image61.svg"/><Relationship Id="rId36" Type="http://schemas.openxmlformats.org/officeDocument/2006/relationships/image" Target="../media/image69.svg"/><Relationship Id="rId10" Type="http://schemas.openxmlformats.org/officeDocument/2006/relationships/image" Target="../media/image45.svg"/><Relationship Id="rId19" Type="http://schemas.openxmlformats.org/officeDocument/2006/relationships/image" Target="../media/image52.png"/><Relationship Id="rId31" Type="http://schemas.openxmlformats.org/officeDocument/2006/relationships/image" Target="../media/image64.png"/><Relationship Id="rId4" Type="http://schemas.openxmlformats.org/officeDocument/2006/relationships/image" Target="../media/image39.svg"/><Relationship Id="rId9" Type="http://schemas.openxmlformats.org/officeDocument/2006/relationships/image" Target="../media/image44.png"/><Relationship Id="rId14" Type="http://schemas.openxmlformats.org/officeDocument/2006/relationships/image" Target="../media/image47.svg"/><Relationship Id="rId22" Type="http://schemas.openxmlformats.org/officeDocument/2006/relationships/image" Target="../media/image55.svg"/><Relationship Id="rId27" Type="http://schemas.openxmlformats.org/officeDocument/2006/relationships/image" Target="../media/image60.png"/><Relationship Id="rId30" Type="http://schemas.openxmlformats.org/officeDocument/2006/relationships/image" Target="../media/image63.svg"/><Relationship Id="rId35" Type="http://schemas.openxmlformats.org/officeDocument/2006/relationships/image" Target="../media/image68.png"/><Relationship Id="rId8" Type="http://schemas.openxmlformats.org/officeDocument/2006/relationships/image" Target="../media/image43.sv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72.tif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chart" Target="../charts/chart2.xml"/></Relationships>
</file>

<file path=ppt/slides/_rels/slide4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2" name="Textfeld 1">
            <a:extLst>
              <a:ext uri="{FF2B5EF4-FFF2-40B4-BE49-F238E27FC236}">
                <a16:creationId xmlns:a16="http://schemas.microsoft.com/office/drawing/2014/main" id="{A4EF13E7-FDB8-5048-9A29-F8A930183BD1}"/>
              </a:ext>
            </a:extLst>
          </p:cNvPr>
          <p:cNvSpPr txBox="1"/>
          <p:nvPr/>
        </p:nvSpPr>
        <p:spPr>
          <a:xfrm>
            <a:off x="0" y="0"/>
            <a:ext cx="9144000" cy="5262979"/>
          </a:xfrm>
          <a:prstGeom prst="rect">
            <a:avLst/>
          </a:prstGeom>
          <a:noFill/>
        </p:spPr>
        <p:txBody>
          <a:bodyPr wrap="square" rtlCol="0">
            <a:spAutoFit/>
          </a:bodyPr>
          <a:lstStyle/>
          <a:p>
            <a:r>
              <a:rPr lang="de-DE" b="1" u="sng" dirty="0"/>
              <a:t>TO DO:</a:t>
            </a:r>
          </a:p>
          <a:p>
            <a:endParaRPr lang="de-DE" dirty="0"/>
          </a:p>
          <a:p>
            <a:r>
              <a:rPr lang="de-DE" b="1" u="sng" dirty="0"/>
              <a:t>Generell:</a:t>
            </a:r>
          </a:p>
          <a:p>
            <a:pPr marL="285750" indent="-285750">
              <a:buFontTx/>
              <a:buChar char="-"/>
            </a:pPr>
            <a:r>
              <a:rPr lang="de-DE" dirty="0"/>
              <a:t>Problemstellung besser schreiben </a:t>
            </a:r>
            <a:r>
              <a:rPr lang="de-DE" dirty="0">
                <a:solidFill>
                  <a:srgbClr val="C00000"/>
                </a:solidFill>
              </a:rPr>
              <a:t>#Anny</a:t>
            </a:r>
          </a:p>
          <a:p>
            <a:pPr marL="285750" indent="-285750">
              <a:buFontTx/>
              <a:buChar char="-"/>
            </a:pPr>
            <a:r>
              <a:rPr lang="de-DE" b="1" dirty="0">
                <a:highlight>
                  <a:srgbClr val="FFFF00"/>
                </a:highlight>
              </a:rPr>
              <a:t>Generell Story Line </a:t>
            </a:r>
            <a:r>
              <a:rPr lang="de-DE" dirty="0"/>
              <a:t>besser schreiben: Argumente, Begründung in Kommentarsektion </a:t>
            </a:r>
            <a:r>
              <a:rPr lang="de-DE" dirty="0">
                <a:solidFill>
                  <a:srgbClr val="C00000"/>
                </a:solidFill>
              </a:rPr>
              <a:t>#Alle</a:t>
            </a:r>
          </a:p>
          <a:p>
            <a:pPr marL="285750" indent="-285750">
              <a:buFontTx/>
              <a:buChar char="-"/>
            </a:pPr>
            <a:r>
              <a:rPr lang="de-DE" dirty="0"/>
              <a:t>Korrelation: Herausforderung und Begründung beschreiben </a:t>
            </a:r>
            <a:r>
              <a:rPr lang="de-DE" dirty="0">
                <a:solidFill>
                  <a:srgbClr val="C00000"/>
                </a:solidFill>
              </a:rPr>
              <a:t>#</a:t>
            </a:r>
            <a:r>
              <a:rPr lang="de-DE" dirty="0" err="1">
                <a:solidFill>
                  <a:srgbClr val="C00000"/>
                </a:solidFill>
              </a:rPr>
              <a:t>Toke</a:t>
            </a:r>
            <a:r>
              <a:rPr lang="de-DE" dirty="0">
                <a:solidFill>
                  <a:srgbClr val="C00000"/>
                </a:solidFill>
              </a:rPr>
              <a:t>, Wilke</a:t>
            </a:r>
          </a:p>
          <a:p>
            <a:pPr marL="285750" indent="-285750">
              <a:buFontTx/>
              <a:buChar char="-"/>
            </a:pPr>
            <a:r>
              <a:rPr lang="de-DE" dirty="0"/>
              <a:t>Am Ende: Trends, </a:t>
            </a:r>
            <a:r>
              <a:rPr lang="de-DE" dirty="0" err="1"/>
              <a:t>Saisonalitäten</a:t>
            </a:r>
            <a:r>
              <a:rPr lang="de-DE" dirty="0"/>
              <a:t>, Erkenntnisse und </a:t>
            </a:r>
            <a:r>
              <a:rPr lang="de-DE" dirty="0" err="1"/>
              <a:t>Handslungsvorschläge</a:t>
            </a:r>
            <a:r>
              <a:rPr lang="de-DE" dirty="0"/>
              <a:t> aufzeigen </a:t>
            </a:r>
            <a:r>
              <a:rPr lang="de-DE" dirty="0">
                <a:solidFill>
                  <a:srgbClr val="C00000"/>
                </a:solidFill>
              </a:rPr>
              <a:t>#Dinh</a:t>
            </a:r>
            <a:endParaRPr lang="de-DE" dirty="0"/>
          </a:p>
          <a:p>
            <a:endParaRPr lang="de-DE" dirty="0"/>
          </a:p>
          <a:p>
            <a:r>
              <a:rPr lang="de-DE" b="1" u="sng" dirty="0"/>
              <a:t>In R:</a:t>
            </a:r>
          </a:p>
          <a:p>
            <a:pPr marL="285750" indent="-285750">
              <a:buFontTx/>
              <a:buChar char="-"/>
            </a:pPr>
            <a:r>
              <a:rPr lang="de-DE" b="1" dirty="0">
                <a:highlight>
                  <a:srgbClr val="FFFF00"/>
                </a:highlight>
              </a:rPr>
              <a:t>Korrelation</a:t>
            </a:r>
            <a:r>
              <a:rPr lang="de-DE" dirty="0"/>
              <a:t> berechnen und Modell einfügen </a:t>
            </a:r>
            <a:r>
              <a:rPr lang="de-DE" dirty="0">
                <a:solidFill>
                  <a:srgbClr val="C00000"/>
                </a:solidFill>
              </a:rPr>
              <a:t>#Wilke</a:t>
            </a:r>
          </a:p>
          <a:p>
            <a:pPr marL="285750" indent="-285750">
              <a:buFontTx/>
              <a:buChar char="-"/>
            </a:pPr>
            <a:r>
              <a:rPr lang="de-DE" dirty="0"/>
              <a:t>Alle Grafiken hinterfragen und Codes überprüfen </a:t>
            </a:r>
            <a:r>
              <a:rPr lang="de-DE" dirty="0">
                <a:solidFill>
                  <a:srgbClr val="C00000"/>
                </a:solidFill>
              </a:rPr>
              <a:t># Alle</a:t>
            </a:r>
            <a:endParaRPr lang="de-DE" dirty="0"/>
          </a:p>
          <a:p>
            <a:pPr marL="285750" indent="-285750">
              <a:buFontTx/>
              <a:buChar char="-"/>
            </a:pPr>
            <a:r>
              <a:rPr lang="de-DE" dirty="0"/>
              <a:t>Die Grafiken auf Excel in visuelle Exploration </a:t>
            </a:r>
            <a:r>
              <a:rPr lang="de-DE" dirty="0" err="1"/>
              <a:t>rüberziehen</a:t>
            </a:r>
            <a:r>
              <a:rPr lang="de-DE" dirty="0"/>
              <a:t> </a:t>
            </a:r>
            <a:r>
              <a:rPr lang="de-DE" dirty="0">
                <a:solidFill>
                  <a:srgbClr val="C00000"/>
                </a:solidFill>
              </a:rPr>
              <a:t>#Anny</a:t>
            </a:r>
            <a:endParaRPr lang="de-DE" dirty="0"/>
          </a:p>
          <a:p>
            <a:pPr marL="285750" indent="-285750">
              <a:buFontTx/>
              <a:buChar char="-"/>
            </a:pPr>
            <a:r>
              <a:rPr lang="de-DE" dirty="0"/>
              <a:t>Grafiken andere Designs z.B. </a:t>
            </a:r>
            <a:r>
              <a:rPr lang="de-DE" dirty="0" err="1"/>
              <a:t>Heatmap</a:t>
            </a:r>
            <a:r>
              <a:rPr lang="de-DE" dirty="0"/>
              <a:t>/Kreisdiagramme ausprobieren </a:t>
            </a:r>
            <a:r>
              <a:rPr lang="de-DE" dirty="0">
                <a:solidFill>
                  <a:srgbClr val="C00000"/>
                </a:solidFill>
              </a:rPr>
              <a:t>#Dinh</a:t>
            </a:r>
            <a:endParaRPr lang="de-DE" dirty="0"/>
          </a:p>
          <a:p>
            <a:pPr marL="285750" indent="-285750">
              <a:buFontTx/>
              <a:buChar char="-"/>
            </a:pPr>
            <a:r>
              <a:rPr lang="de-DE" dirty="0"/>
              <a:t>Grafiken zu: </a:t>
            </a:r>
            <a:r>
              <a:rPr lang="de-DE" dirty="0" err="1"/>
              <a:t>shipment_stage</a:t>
            </a:r>
            <a:r>
              <a:rPr lang="de-DE" dirty="0"/>
              <a:t> und </a:t>
            </a:r>
            <a:r>
              <a:rPr lang="de-DE" dirty="0" err="1"/>
              <a:t>state</a:t>
            </a:r>
            <a:r>
              <a:rPr lang="de-DE" dirty="0"/>
              <a:t>, transportpreise und </a:t>
            </a:r>
            <a:r>
              <a:rPr lang="de-DE" dirty="0" err="1"/>
              <a:t>traport</a:t>
            </a:r>
            <a:r>
              <a:rPr lang="de-DE" dirty="0"/>
              <a:t> </a:t>
            </a:r>
            <a:r>
              <a:rPr lang="de-DE" dirty="0" err="1"/>
              <a:t>cost</a:t>
            </a:r>
            <a:r>
              <a:rPr lang="de-DE" dirty="0"/>
              <a:t> </a:t>
            </a:r>
            <a:r>
              <a:rPr lang="de-DE" dirty="0" err="1"/>
              <a:t>assigned</a:t>
            </a:r>
            <a:r>
              <a:rPr lang="de-DE" dirty="0"/>
              <a:t>, OTD </a:t>
            </a:r>
            <a:r>
              <a:rPr lang="de-DE" dirty="0">
                <a:solidFill>
                  <a:srgbClr val="C00000"/>
                </a:solidFill>
              </a:rPr>
              <a:t>#Dinh</a:t>
            </a:r>
            <a:endParaRPr lang="de-DE" dirty="0"/>
          </a:p>
          <a:p>
            <a:pPr marL="285750" indent="-285750">
              <a:buFontTx/>
              <a:buChar char="-"/>
            </a:pPr>
            <a:r>
              <a:rPr lang="de-DE" dirty="0"/>
              <a:t>RMD Datei Codes säubern, die wir nicht verwenden und Kommentare schreiben sowie strukturieren </a:t>
            </a:r>
            <a:r>
              <a:rPr lang="de-DE" dirty="0">
                <a:solidFill>
                  <a:srgbClr val="C00000"/>
                </a:solidFill>
              </a:rPr>
              <a:t>#Anny</a:t>
            </a:r>
          </a:p>
          <a:p>
            <a:endParaRPr lang="de-DE" dirty="0"/>
          </a:p>
          <a:p>
            <a:r>
              <a:rPr lang="de-DE" b="1" u="sng" dirty="0"/>
              <a:t>Design:</a:t>
            </a:r>
          </a:p>
          <a:p>
            <a:pPr marL="285750" indent="-285750">
              <a:buFontTx/>
              <a:buChar char="-"/>
            </a:pPr>
            <a:r>
              <a:rPr lang="de-DE" b="1" dirty="0">
                <a:highlight>
                  <a:srgbClr val="FFFF00"/>
                </a:highlight>
              </a:rPr>
              <a:t>Dashboard</a:t>
            </a:r>
            <a:r>
              <a:rPr lang="de-DE" dirty="0"/>
              <a:t> mit </a:t>
            </a:r>
            <a:r>
              <a:rPr lang="de-DE" dirty="0" err="1"/>
              <a:t>PowerBI</a:t>
            </a:r>
            <a:r>
              <a:rPr lang="de-DE" dirty="0"/>
              <a:t>, zwei Seiten für </a:t>
            </a:r>
            <a:r>
              <a:rPr lang="de-DE" dirty="0" err="1"/>
              <a:t>Finance</a:t>
            </a:r>
            <a:r>
              <a:rPr lang="de-DE" dirty="0"/>
              <a:t> Mitarbeiter und Logistik Mitarbeiter </a:t>
            </a:r>
            <a:r>
              <a:rPr lang="de-DE" dirty="0">
                <a:solidFill>
                  <a:srgbClr val="C00000"/>
                </a:solidFill>
              </a:rPr>
              <a:t>#</a:t>
            </a:r>
            <a:r>
              <a:rPr lang="de-DE" dirty="0" err="1">
                <a:solidFill>
                  <a:srgbClr val="C00000"/>
                </a:solidFill>
              </a:rPr>
              <a:t>Toke</a:t>
            </a:r>
            <a:endParaRPr lang="de-DE" dirty="0">
              <a:solidFill>
                <a:srgbClr val="C00000"/>
              </a:solidFill>
            </a:endParaRPr>
          </a:p>
          <a:p>
            <a:pPr marL="285750" indent="-285750">
              <a:buFontTx/>
              <a:buChar char="-"/>
            </a:pPr>
            <a:r>
              <a:rPr lang="de-DE" dirty="0"/>
              <a:t>Icons in die </a:t>
            </a:r>
            <a:r>
              <a:rPr lang="de-DE" dirty="0" err="1"/>
              <a:t>Slides</a:t>
            </a:r>
            <a:r>
              <a:rPr lang="de-DE" dirty="0"/>
              <a:t> einfügen, wo es passt </a:t>
            </a:r>
            <a:r>
              <a:rPr lang="de-DE" dirty="0">
                <a:solidFill>
                  <a:srgbClr val="C00000"/>
                </a:solidFill>
              </a:rPr>
              <a:t>#Anny</a:t>
            </a:r>
            <a:endParaRPr lang="de-DE" dirty="0"/>
          </a:p>
          <a:p>
            <a:pPr marL="285750" indent="-285750">
              <a:buFontTx/>
              <a:buChar char="-"/>
            </a:pPr>
            <a:r>
              <a:rPr lang="de-DE" dirty="0"/>
              <a:t>Formatierung, Schrift, Farben überprüfen ob alle einheitlich </a:t>
            </a:r>
            <a:r>
              <a:rPr lang="de-DE" dirty="0">
                <a:solidFill>
                  <a:srgbClr val="C00000"/>
                </a:solidFill>
              </a:rPr>
              <a:t>#Anny</a:t>
            </a:r>
            <a:endParaRPr lang="de-DE" dirty="0"/>
          </a:p>
          <a:p>
            <a:endParaRPr lang="de-DE" dirty="0"/>
          </a:p>
          <a:p>
            <a:r>
              <a:rPr lang="de-DE" b="1" u="sng" dirty="0"/>
              <a:t>Formelles:</a:t>
            </a:r>
          </a:p>
          <a:p>
            <a:pPr marL="285750" indent="-285750">
              <a:buFontTx/>
              <a:buChar char="-"/>
            </a:pPr>
            <a:r>
              <a:rPr lang="de-DE" dirty="0"/>
              <a:t>Quellen ganz hinten einfügen (Fußnoten setzen wenn möglich) </a:t>
            </a:r>
            <a:r>
              <a:rPr lang="de-DE" dirty="0">
                <a:solidFill>
                  <a:srgbClr val="C00000"/>
                </a:solidFill>
              </a:rPr>
              <a:t>#Anny - Erledigt</a:t>
            </a:r>
            <a:endParaRPr lang="de-DE" dirty="0"/>
          </a:p>
          <a:p>
            <a:pPr marL="285750" indent="-285750">
              <a:buFontTx/>
              <a:buChar char="-"/>
            </a:pPr>
            <a:r>
              <a:rPr lang="de-DE" dirty="0"/>
              <a:t>Wer präsentiert? (25min) + üben! </a:t>
            </a:r>
            <a:r>
              <a:rPr lang="de-DE" dirty="0">
                <a:solidFill>
                  <a:srgbClr val="C00000"/>
                </a:solidFill>
              </a:rPr>
              <a:t># Anny, Wilke, </a:t>
            </a:r>
            <a:r>
              <a:rPr lang="de-DE" dirty="0" err="1">
                <a:solidFill>
                  <a:srgbClr val="C00000"/>
                </a:solidFill>
              </a:rPr>
              <a:t>Toke</a:t>
            </a:r>
            <a:endParaRPr lang="de-DE" dirty="0">
              <a:solidFill>
                <a:srgbClr val="C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102462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600" dirty="0">
                <a:latin typeface="Oswald"/>
                <a:ea typeface="Oswald"/>
                <a:cs typeface="Oswald"/>
                <a:sym typeface="Oswald"/>
              </a:rPr>
              <a:t>Margen-Entwicklung</a:t>
            </a:r>
            <a:endParaRPr sz="26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Textfeld 4">
            <a:extLst>
              <a:ext uri="{FF2B5EF4-FFF2-40B4-BE49-F238E27FC236}">
                <a16:creationId xmlns:a16="http://schemas.microsoft.com/office/drawing/2014/main" id="{5830DE71-AFA1-A84A-B795-4026051F21AF}"/>
              </a:ext>
            </a:extLst>
          </p:cNvPr>
          <p:cNvSpPr txBox="1"/>
          <p:nvPr/>
        </p:nvSpPr>
        <p:spPr>
          <a:xfrm>
            <a:off x="6415144" y="1171613"/>
            <a:ext cx="2728856"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Margen Einbruch in 09.2020, liegt bei </a:t>
            </a:r>
            <a:r>
              <a:rPr lang="de-DE" dirty="0">
                <a:solidFill>
                  <a:srgbClr val="C00000"/>
                </a:solidFill>
              </a:rPr>
              <a:t>-25.473 €</a:t>
            </a:r>
          </a:p>
          <a:p>
            <a:pPr marL="285750" indent="-285750">
              <a:lnSpc>
                <a:spcPct val="150000"/>
              </a:lnSpc>
              <a:buFont typeface="Arial" panose="020B0604020202020204" pitchFamily="34" charset="0"/>
              <a:buChar char="•"/>
            </a:pPr>
            <a:r>
              <a:rPr lang="de-DE" dirty="0">
                <a:solidFill>
                  <a:schemeClr val="bg2"/>
                </a:solidFill>
              </a:rPr>
              <a:t>Margen Höchststand in 04.2020, liegt bei </a:t>
            </a:r>
            <a:r>
              <a:rPr lang="de-DE" dirty="0">
                <a:solidFill>
                  <a:srgbClr val="92D050"/>
                </a:solidFill>
              </a:rPr>
              <a:t>146.630 €</a:t>
            </a:r>
          </a:p>
          <a:p>
            <a:pPr marL="285750" indent="-285750">
              <a:lnSpc>
                <a:spcPct val="150000"/>
              </a:lnSpc>
              <a:buFont typeface="Arial" panose="020B0604020202020204" pitchFamily="34" charset="0"/>
              <a:buChar char="•"/>
            </a:pPr>
            <a:r>
              <a:rPr lang="de-DE" dirty="0">
                <a:solidFill>
                  <a:schemeClr val="bg2"/>
                </a:solidFill>
              </a:rPr>
              <a:t>Insgesamt steigende Umsätze bis 04.2020</a:t>
            </a:r>
          </a:p>
          <a:p>
            <a:pPr marL="285750" indent="-285750">
              <a:lnSpc>
                <a:spcPct val="150000"/>
              </a:lnSpc>
              <a:buFont typeface="Arial" panose="020B0604020202020204" pitchFamily="34" charset="0"/>
              <a:buChar char="•"/>
            </a:pPr>
            <a:r>
              <a:rPr lang="de-DE" dirty="0">
                <a:solidFill>
                  <a:schemeClr val="bg2"/>
                </a:solidFill>
              </a:rPr>
              <a:t>Marge stagniert seit 05.2020</a:t>
            </a:r>
          </a:p>
          <a:p>
            <a:pPr marL="285750" indent="-285750">
              <a:buFont typeface="Arial" panose="020B0604020202020204" pitchFamily="34" charset="0"/>
              <a:buChar char="•"/>
            </a:pPr>
            <a:endParaRPr lang="de-DE" dirty="0">
              <a:solidFill>
                <a:schemeClr val="bg2"/>
              </a:solidFill>
            </a:endParaRPr>
          </a:p>
        </p:txBody>
      </p:sp>
      <p:cxnSp>
        <p:nvCxnSpPr>
          <p:cNvPr id="15" name="Gerade Verbindung 14">
            <a:extLst>
              <a:ext uri="{FF2B5EF4-FFF2-40B4-BE49-F238E27FC236}">
                <a16:creationId xmlns:a16="http://schemas.microsoft.com/office/drawing/2014/main" id="{DBF0C5E0-35C8-A247-88AA-4A208EC12F75}"/>
              </a:ext>
            </a:extLst>
          </p:cNvPr>
          <p:cNvCxnSpPr>
            <a:cxnSpLocks/>
          </p:cNvCxnSpPr>
          <p:nvPr/>
        </p:nvCxnSpPr>
        <p:spPr>
          <a:xfrm flipH="1">
            <a:off x="931428" y="3785973"/>
            <a:ext cx="5483716"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Rechteck 9">
            <a:extLst>
              <a:ext uri="{FF2B5EF4-FFF2-40B4-BE49-F238E27FC236}">
                <a16:creationId xmlns:a16="http://schemas.microsoft.com/office/drawing/2014/main" id="{9E506CAA-D330-694D-81EC-CB5628C7B99E}"/>
              </a:ext>
            </a:extLst>
          </p:cNvPr>
          <p:cNvSpPr/>
          <p:nvPr/>
        </p:nvSpPr>
        <p:spPr>
          <a:xfrm>
            <a:off x="4018002" y="2417862"/>
            <a:ext cx="1107996" cy="307777"/>
          </a:xfrm>
          <a:prstGeom prst="rect">
            <a:avLst/>
          </a:prstGeom>
        </p:spPr>
        <p:txBody>
          <a:bodyPr wrap="none">
            <a:spAutoFit/>
          </a:bodyPr>
          <a:lstStyle/>
          <a:p>
            <a:r>
              <a:rPr lang="de-DE" dirty="0"/>
              <a:t>	</a:t>
            </a:r>
          </a:p>
        </p:txBody>
      </p:sp>
      <p:pic>
        <p:nvPicPr>
          <p:cNvPr id="3" name="Grafik 2">
            <a:extLst>
              <a:ext uri="{FF2B5EF4-FFF2-40B4-BE49-F238E27FC236}">
                <a16:creationId xmlns:a16="http://schemas.microsoft.com/office/drawing/2014/main" id="{07D8F56F-015B-244E-9C2F-35FD438E7093}"/>
              </a:ext>
            </a:extLst>
          </p:cNvPr>
          <p:cNvPicPr>
            <a:picLocks noChangeAspect="1"/>
          </p:cNvPicPr>
          <p:nvPr/>
        </p:nvPicPr>
        <p:blipFill>
          <a:blip r:embed="rId3"/>
          <a:stretch>
            <a:fillRect/>
          </a:stretch>
        </p:blipFill>
        <p:spPr>
          <a:xfrm>
            <a:off x="311700" y="1171613"/>
            <a:ext cx="6049035" cy="3733119"/>
          </a:xfrm>
          <a:prstGeom prst="rect">
            <a:avLst/>
          </a:prstGeom>
        </p:spPr>
      </p:pic>
    </p:spTree>
    <p:extLst>
      <p:ext uri="{BB962C8B-B14F-4D97-AF65-F5344CB8AC3E}">
        <p14:creationId xmlns:p14="http://schemas.microsoft.com/office/powerpoint/2010/main" val="1427196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Marge in Abhängigkeit von OTD und Lane Domain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7" name="Grafik 6">
            <a:extLst>
              <a:ext uri="{FF2B5EF4-FFF2-40B4-BE49-F238E27FC236}">
                <a16:creationId xmlns:a16="http://schemas.microsoft.com/office/drawing/2014/main" id="{4910776E-C8A5-5141-9C2D-B6C81596AD43}"/>
              </a:ext>
            </a:extLst>
          </p:cNvPr>
          <p:cNvPicPr>
            <a:picLocks noChangeAspect="1"/>
          </p:cNvPicPr>
          <p:nvPr/>
        </p:nvPicPr>
        <p:blipFill>
          <a:blip r:embed="rId3"/>
          <a:stretch>
            <a:fillRect/>
          </a:stretch>
        </p:blipFill>
        <p:spPr>
          <a:xfrm>
            <a:off x="311700" y="1404751"/>
            <a:ext cx="4737572" cy="3246845"/>
          </a:xfrm>
          <a:prstGeom prst="rect">
            <a:avLst/>
          </a:prstGeom>
        </p:spPr>
      </p:pic>
      <p:sp>
        <p:nvSpPr>
          <p:cNvPr id="9" name="Textfeld 8">
            <a:extLst>
              <a:ext uri="{FF2B5EF4-FFF2-40B4-BE49-F238E27FC236}">
                <a16:creationId xmlns:a16="http://schemas.microsoft.com/office/drawing/2014/main" id="{5C2907C1-5B40-C446-87B0-75CB710D04DC}"/>
              </a:ext>
            </a:extLst>
          </p:cNvPr>
          <p:cNvSpPr txBox="1"/>
          <p:nvPr/>
        </p:nvSpPr>
        <p:spPr>
          <a:xfrm>
            <a:off x="5138919" y="1637594"/>
            <a:ext cx="3603667" cy="276999"/>
          </a:xfrm>
          <a:prstGeom prst="rect">
            <a:avLst/>
          </a:prstGeom>
          <a:noFill/>
        </p:spPr>
        <p:txBody>
          <a:bodyPr wrap="square" rtlCol="0">
            <a:spAutoFit/>
          </a:bodyPr>
          <a:lstStyle/>
          <a:p>
            <a:r>
              <a:rPr lang="de-DE" sz="1200" b="1" dirty="0"/>
              <a:t>Marge in Abhängigkeit von der Lane Domain</a:t>
            </a:r>
          </a:p>
        </p:txBody>
      </p:sp>
      <p:graphicFrame>
        <p:nvGraphicFramePr>
          <p:cNvPr id="2" name="Tabelle 2">
            <a:extLst>
              <a:ext uri="{FF2B5EF4-FFF2-40B4-BE49-F238E27FC236}">
                <a16:creationId xmlns:a16="http://schemas.microsoft.com/office/drawing/2014/main" id="{2C836C35-0901-D248-B565-213D95A7EEFC}"/>
              </a:ext>
            </a:extLst>
          </p:cNvPr>
          <p:cNvGraphicFramePr>
            <a:graphicFrameLocks noGrp="1"/>
          </p:cNvGraphicFramePr>
          <p:nvPr>
            <p:extLst>
              <p:ext uri="{D42A27DB-BD31-4B8C-83A1-F6EECF244321}">
                <p14:modId xmlns:p14="http://schemas.microsoft.com/office/powerpoint/2010/main" val="1621582045"/>
              </p:ext>
            </p:extLst>
          </p:nvPr>
        </p:nvGraphicFramePr>
        <p:xfrm>
          <a:off x="5228566" y="1914593"/>
          <a:ext cx="3603667" cy="2174240"/>
        </p:xfrm>
        <a:graphic>
          <a:graphicData uri="http://schemas.openxmlformats.org/drawingml/2006/table">
            <a:tbl>
              <a:tblPr firstRow="1" bandRow="1">
                <a:tableStyleId>{5C22544A-7EE6-4342-B048-85BDC9FD1C3A}</a:tableStyleId>
              </a:tblPr>
              <a:tblGrid>
                <a:gridCol w="1021830">
                  <a:extLst>
                    <a:ext uri="{9D8B030D-6E8A-4147-A177-3AD203B41FA5}">
                      <a16:colId xmlns:a16="http://schemas.microsoft.com/office/drawing/2014/main" val="2062269353"/>
                    </a:ext>
                  </a:extLst>
                </a:gridCol>
                <a:gridCol w="849854">
                  <a:extLst>
                    <a:ext uri="{9D8B030D-6E8A-4147-A177-3AD203B41FA5}">
                      <a16:colId xmlns:a16="http://schemas.microsoft.com/office/drawing/2014/main" val="2218846662"/>
                    </a:ext>
                  </a:extLst>
                </a:gridCol>
                <a:gridCol w="849854">
                  <a:extLst>
                    <a:ext uri="{9D8B030D-6E8A-4147-A177-3AD203B41FA5}">
                      <a16:colId xmlns:a16="http://schemas.microsoft.com/office/drawing/2014/main" val="3887927104"/>
                    </a:ext>
                  </a:extLst>
                </a:gridCol>
                <a:gridCol w="882129">
                  <a:extLst>
                    <a:ext uri="{9D8B030D-6E8A-4147-A177-3AD203B41FA5}">
                      <a16:colId xmlns:a16="http://schemas.microsoft.com/office/drawing/2014/main" val="1533208435"/>
                    </a:ext>
                  </a:extLst>
                </a:gridCol>
              </a:tblGrid>
              <a:tr h="406400">
                <a:tc>
                  <a:txBody>
                    <a:bodyPr/>
                    <a:lstStyle/>
                    <a:p>
                      <a:r>
                        <a:rPr lang="de-DE" sz="1000" b="1" dirty="0"/>
                        <a:t>Lane Domain</a:t>
                      </a:r>
                    </a:p>
                  </a:txBody>
                  <a:tcPr/>
                </a:tc>
                <a:tc>
                  <a:txBody>
                    <a:bodyPr/>
                    <a:lstStyle/>
                    <a:p>
                      <a:r>
                        <a:rPr lang="de-DE" sz="1000" dirty="0"/>
                        <a:t>Gesamt-marge</a:t>
                      </a:r>
                    </a:p>
                    <a:p>
                      <a:r>
                        <a:rPr lang="de-DE" sz="1000" dirty="0"/>
                        <a:t>(in €)</a:t>
                      </a:r>
                    </a:p>
                  </a:txBody>
                  <a:tcPr/>
                </a:tc>
                <a:tc>
                  <a:txBody>
                    <a:bodyPr/>
                    <a:lstStyle/>
                    <a:p>
                      <a:r>
                        <a:rPr lang="de-DE" sz="1000" dirty="0"/>
                        <a:t>Aufträge</a:t>
                      </a:r>
                    </a:p>
                  </a:txBody>
                  <a:tcPr/>
                </a:tc>
                <a:tc>
                  <a:txBody>
                    <a:bodyPr/>
                    <a:lstStyle/>
                    <a:p>
                      <a:r>
                        <a:rPr lang="de-DE" sz="1000" dirty="0"/>
                        <a:t>Marge pro Auftrag </a:t>
                      </a:r>
                    </a:p>
                    <a:p>
                      <a:r>
                        <a:rPr lang="de-DE" sz="1000" dirty="0"/>
                        <a:t>(in %)</a:t>
                      </a:r>
                    </a:p>
                  </a:txBody>
                  <a:tcPr/>
                </a:tc>
                <a:extLst>
                  <a:ext uri="{0D108BD9-81ED-4DB2-BD59-A6C34878D82A}">
                    <a16:rowId xmlns:a16="http://schemas.microsoft.com/office/drawing/2014/main" val="833360527"/>
                  </a:ext>
                </a:extLst>
              </a:tr>
              <a:tr h="406400">
                <a:tc>
                  <a:txBody>
                    <a:bodyPr/>
                    <a:lstStyle/>
                    <a:p>
                      <a:r>
                        <a:rPr lang="de-DE" sz="1000" b="1" dirty="0"/>
                        <a:t>Export</a:t>
                      </a:r>
                    </a:p>
                  </a:txBody>
                  <a:tcPr/>
                </a:tc>
                <a:tc>
                  <a:txBody>
                    <a:bodyPr/>
                    <a:lstStyle/>
                    <a:p>
                      <a:r>
                        <a:rPr lang="de-DE" sz="1000" dirty="0"/>
                        <a:t>957.130</a:t>
                      </a:r>
                    </a:p>
                  </a:txBody>
                  <a:tcPr/>
                </a:tc>
                <a:tc>
                  <a:txBody>
                    <a:bodyPr/>
                    <a:lstStyle/>
                    <a:p>
                      <a:r>
                        <a:rPr lang="de-DE" sz="1000" dirty="0"/>
                        <a:t>18.560</a:t>
                      </a:r>
                    </a:p>
                  </a:txBody>
                  <a:tcPr/>
                </a:tc>
                <a:tc>
                  <a:txBody>
                    <a:bodyPr/>
                    <a:lstStyle/>
                    <a:p>
                      <a:r>
                        <a:rPr lang="de-DE" sz="1000" b="1" dirty="0"/>
                        <a:t>51,57</a:t>
                      </a:r>
                    </a:p>
                  </a:txBody>
                  <a:tcPr/>
                </a:tc>
                <a:extLst>
                  <a:ext uri="{0D108BD9-81ED-4DB2-BD59-A6C34878D82A}">
                    <a16:rowId xmlns:a16="http://schemas.microsoft.com/office/drawing/2014/main" val="2092955119"/>
                  </a:ext>
                </a:extLst>
              </a:tr>
              <a:tr h="406400">
                <a:tc>
                  <a:txBody>
                    <a:bodyPr/>
                    <a:lstStyle/>
                    <a:p>
                      <a:r>
                        <a:rPr lang="de-DE" sz="1000" b="1" dirty="0"/>
                        <a:t>Import</a:t>
                      </a:r>
                    </a:p>
                  </a:txBody>
                  <a:tcPr/>
                </a:tc>
                <a:tc>
                  <a:txBody>
                    <a:bodyPr/>
                    <a:lstStyle/>
                    <a:p>
                      <a:r>
                        <a:rPr lang="de-DE" sz="1000" dirty="0"/>
                        <a:t>547.664</a:t>
                      </a:r>
                    </a:p>
                  </a:txBody>
                  <a:tcPr/>
                </a:tc>
                <a:tc>
                  <a:txBody>
                    <a:bodyPr/>
                    <a:lstStyle/>
                    <a:p>
                      <a:r>
                        <a:rPr lang="de-DE" sz="1000" dirty="0"/>
                        <a:t>12.401</a:t>
                      </a:r>
                    </a:p>
                  </a:txBody>
                  <a:tcPr/>
                </a:tc>
                <a:tc>
                  <a:txBody>
                    <a:bodyPr/>
                    <a:lstStyle/>
                    <a:p>
                      <a:r>
                        <a:rPr lang="de-DE" sz="1000" b="1" dirty="0"/>
                        <a:t>44,16</a:t>
                      </a:r>
                    </a:p>
                  </a:txBody>
                  <a:tcPr/>
                </a:tc>
                <a:extLst>
                  <a:ext uri="{0D108BD9-81ED-4DB2-BD59-A6C34878D82A}">
                    <a16:rowId xmlns:a16="http://schemas.microsoft.com/office/drawing/2014/main" val="2869452295"/>
                  </a:ext>
                </a:extLst>
              </a:tr>
              <a:tr h="406400">
                <a:tc>
                  <a:txBody>
                    <a:bodyPr/>
                    <a:lstStyle/>
                    <a:p>
                      <a:r>
                        <a:rPr lang="de-DE" sz="1000" b="1" dirty="0"/>
                        <a:t>International</a:t>
                      </a:r>
                    </a:p>
                  </a:txBody>
                  <a:tcPr/>
                </a:tc>
                <a:tc>
                  <a:txBody>
                    <a:bodyPr/>
                    <a:lstStyle/>
                    <a:p>
                      <a:r>
                        <a:rPr lang="de-DE" sz="1000" dirty="0"/>
                        <a:t>207.964</a:t>
                      </a:r>
                    </a:p>
                  </a:txBody>
                  <a:tcPr/>
                </a:tc>
                <a:tc>
                  <a:txBody>
                    <a:bodyPr/>
                    <a:lstStyle/>
                    <a:p>
                      <a:r>
                        <a:rPr lang="de-DE" sz="1000" dirty="0"/>
                        <a:t>7.410</a:t>
                      </a:r>
                    </a:p>
                  </a:txBody>
                  <a:tcPr/>
                </a:tc>
                <a:tc>
                  <a:txBody>
                    <a:bodyPr/>
                    <a:lstStyle/>
                    <a:p>
                      <a:r>
                        <a:rPr lang="de-DE" sz="1000" b="1" dirty="0"/>
                        <a:t>28,07</a:t>
                      </a:r>
                    </a:p>
                  </a:txBody>
                  <a:tcPr/>
                </a:tc>
                <a:extLst>
                  <a:ext uri="{0D108BD9-81ED-4DB2-BD59-A6C34878D82A}">
                    <a16:rowId xmlns:a16="http://schemas.microsoft.com/office/drawing/2014/main" val="3105160957"/>
                  </a:ext>
                </a:extLst>
              </a:tr>
              <a:tr h="406400">
                <a:tc>
                  <a:txBody>
                    <a:bodyPr/>
                    <a:lstStyle/>
                    <a:p>
                      <a:r>
                        <a:rPr lang="de-DE" sz="1000" b="1" dirty="0"/>
                        <a:t>National</a:t>
                      </a:r>
                    </a:p>
                  </a:txBody>
                  <a:tcPr/>
                </a:tc>
                <a:tc>
                  <a:txBody>
                    <a:bodyPr/>
                    <a:lstStyle/>
                    <a:p>
                      <a:r>
                        <a:rPr lang="de-DE" sz="1000" dirty="0"/>
                        <a:t>1.659.276</a:t>
                      </a:r>
                    </a:p>
                  </a:txBody>
                  <a:tcPr/>
                </a:tc>
                <a:tc>
                  <a:txBody>
                    <a:bodyPr/>
                    <a:lstStyle/>
                    <a:p>
                      <a:r>
                        <a:rPr lang="de-DE" sz="1000" dirty="0"/>
                        <a:t>78.693</a:t>
                      </a:r>
                    </a:p>
                  </a:txBody>
                  <a:tcPr/>
                </a:tc>
                <a:tc>
                  <a:txBody>
                    <a:bodyPr/>
                    <a:lstStyle/>
                    <a:p>
                      <a:r>
                        <a:rPr lang="de-DE" sz="1000" b="1" dirty="0"/>
                        <a:t>21,09</a:t>
                      </a:r>
                    </a:p>
                  </a:txBody>
                  <a:tcPr/>
                </a:tc>
                <a:extLst>
                  <a:ext uri="{0D108BD9-81ED-4DB2-BD59-A6C34878D82A}">
                    <a16:rowId xmlns:a16="http://schemas.microsoft.com/office/drawing/2014/main" val="3293100082"/>
                  </a:ext>
                </a:extLst>
              </a:tr>
            </a:tbl>
          </a:graphicData>
        </a:graphic>
      </p:graphicFrame>
      <p:sp>
        <p:nvSpPr>
          <p:cNvPr id="3" name="Textfeld 2">
            <a:extLst>
              <a:ext uri="{FF2B5EF4-FFF2-40B4-BE49-F238E27FC236}">
                <a16:creationId xmlns:a16="http://schemas.microsoft.com/office/drawing/2014/main" id="{98737CF5-1481-3745-A9E7-A1403745E7C8}"/>
              </a:ext>
            </a:extLst>
          </p:cNvPr>
          <p:cNvSpPr txBox="1"/>
          <p:nvPr/>
        </p:nvSpPr>
        <p:spPr>
          <a:xfrm>
            <a:off x="1515035" y="2693936"/>
            <a:ext cx="788894" cy="307777"/>
          </a:xfrm>
          <a:prstGeom prst="rect">
            <a:avLst/>
          </a:prstGeom>
          <a:noFill/>
        </p:spPr>
        <p:txBody>
          <a:bodyPr wrap="square" rtlCol="0">
            <a:spAutoFit/>
          </a:bodyPr>
          <a:lstStyle/>
          <a:p>
            <a:r>
              <a:rPr lang="de-DE" dirty="0">
                <a:solidFill>
                  <a:schemeClr val="bg1"/>
                </a:solidFill>
              </a:rPr>
              <a:t>22,81</a:t>
            </a:r>
          </a:p>
        </p:txBody>
      </p:sp>
      <p:sp>
        <p:nvSpPr>
          <p:cNvPr id="4" name="Rechteck 3">
            <a:extLst>
              <a:ext uri="{FF2B5EF4-FFF2-40B4-BE49-F238E27FC236}">
                <a16:creationId xmlns:a16="http://schemas.microsoft.com/office/drawing/2014/main" id="{F131EB77-910B-6846-BE7F-5B07A5059E90}"/>
              </a:ext>
            </a:extLst>
          </p:cNvPr>
          <p:cNvSpPr/>
          <p:nvPr/>
        </p:nvSpPr>
        <p:spPr>
          <a:xfrm>
            <a:off x="3515776" y="1776093"/>
            <a:ext cx="631904" cy="307777"/>
          </a:xfrm>
          <a:prstGeom prst="rect">
            <a:avLst/>
          </a:prstGeom>
        </p:spPr>
        <p:txBody>
          <a:bodyPr wrap="none">
            <a:spAutoFit/>
          </a:bodyPr>
          <a:lstStyle/>
          <a:p>
            <a:r>
              <a:rPr lang="de-DE" dirty="0">
                <a:solidFill>
                  <a:schemeClr val="bg1"/>
                </a:solidFill>
              </a:rPr>
              <a:t>38,49</a:t>
            </a:r>
          </a:p>
        </p:txBody>
      </p:sp>
      <p:sp>
        <p:nvSpPr>
          <p:cNvPr id="11" name="Textfeld 10">
            <a:extLst>
              <a:ext uri="{FF2B5EF4-FFF2-40B4-BE49-F238E27FC236}">
                <a16:creationId xmlns:a16="http://schemas.microsoft.com/office/drawing/2014/main" id="{D9ADD8E3-6A34-B643-9330-299885CBA258}"/>
              </a:ext>
            </a:extLst>
          </p:cNvPr>
          <p:cNvSpPr txBox="1"/>
          <p:nvPr/>
        </p:nvSpPr>
        <p:spPr>
          <a:xfrm>
            <a:off x="555851" y="4685993"/>
            <a:ext cx="4249270" cy="553998"/>
          </a:xfrm>
          <a:prstGeom prst="rect">
            <a:avLst/>
          </a:prstGeom>
          <a:noFill/>
        </p:spPr>
        <p:txBody>
          <a:bodyPr wrap="square" rtlCol="0">
            <a:spAutoFit/>
          </a:bodyPr>
          <a:lstStyle/>
          <a:p>
            <a:r>
              <a:rPr lang="de-DE" sz="1000" b="1" dirty="0">
                <a:solidFill>
                  <a:schemeClr val="bg2"/>
                </a:solidFill>
              </a:rPr>
              <a:t>Info: </a:t>
            </a:r>
            <a:r>
              <a:rPr lang="de-DE" sz="1000" dirty="0">
                <a:solidFill>
                  <a:schemeClr val="bg2"/>
                </a:solidFill>
              </a:rPr>
              <a:t>439.071 € bei 19.246 Aufträgen, die nicht pünktlich waren. 2.672.147 € bei 69.418 Aufträgen, die pünktlich waren.</a:t>
            </a:r>
          </a:p>
          <a:p>
            <a:endParaRPr lang="de-DE" sz="1000" dirty="0">
              <a:solidFill>
                <a:schemeClr val="bg2"/>
              </a:solidFill>
            </a:endParaRPr>
          </a:p>
        </p:txBody>
      </p:sp>
      <p:sp>
        <p:nvSpPr>
          <p:cNvPr id="31" name="Google Shape;109;p15">
            <a:extLst>
              <a:ext uri="{FF2B5EF4-FFF2-40B4-BE49-F238E27FC236}">
                <a16:creationId xmlns:a16="http://schemas.microsoft.com/office/drawing/2014/main" id="{A3EC1A72-8C9C-FD46-9FAD-074B2B8651CB}"/>
              </a:ext>
            </a:extLst>
          </p:cNvPr>
          <p:cNvSpPr/>
          <p:nvPr/>
        </p:nvSpPr>
        <p:spPr>
          <a:xfrm rot="19923627">
            <a:off x="2101024" y="2579279"/>
            <a:ext cx="1661927" cy="229313"/>
          </a:xfrm>
          <a:prstGeom prst="stripedRightArrow">
            <a:avLst>
              <a:gd name="adj1" fmla="val 50000"/>
              <a:gd name="adj2" fmla="val 66764"/>
            </a:avLst>
          </a:prstGeom>
          <a:solidFill>
            <a:srgbClr val="92D050">
              <a:alpha val="50000"/>
            </a:srgbClr>
          </a:solidFill>
          <a:ln>
            <a:solidFill>
              <a:srgbClr val="92D050"/>
            </a:solid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26;p15">
            <a:extLst>
              <a:ext uri="{FF2B5EF4-FFF2-40B4-BE49-F238E27FC236}">
                <a16:creationId xmlns:a16="http://schemas.microsoft.com/office/drawing/2014/main" id="{D2EAA5BA-0202-FD4A-881C-35D3D68BCC57}"/>
              </a:ext>
            </a:extLst>
          </p:cNvPr>
          <p:cNvSpPr txBox="1"/>
          <p:nvPr/>
        </p:nvSpPr>
        <p:spPr>
          <a:xfrm>
            <a:off x="2286485" y="2203362"/>
            <a:ext cx="101532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+ 40,74 %</a:t>
            </a:r>
            <a:endParaRPr sz="1600" dirty="0">
              <a:solidFill>
                <a:srgbClr val="92D050"/>
              </a:solidFill>
              <a:latin typeface="Oswald"/>
              <a:ea typeface="Oswald"/>
              <a:cs typeface="Oswald"/>
              <a:sym typeface="Oswald"/>
            </a:endParaRPr>
          </a:p>
        </p:txBody>
      </p:sp>
    </p:spTree>
    <p:extLst>
      <p:ext uri="{BB962C8B-B14F-4D97-AF65-F5344CB8AC3E}">
        <p14:creationId xmlns:p14="http://schemas.microsoft.com/office/powerpoint/2010/main" val="3257424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503817"/>
            <a:ext cx="8809650" cy="95033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sz="2500" dirty="0">
                <a:latin typeface="Oswald"/>
                <a:ea typeface="Oswald"/>
                <a:cs typeface="Oswald"/>
                <a:sym typeface="Oswald"/>
              </a:rPr>
              <a:t>Marge in Abhängigkeit von Fulfillment </a:t>
            </a:r>
            <a:r>
              <a:rPr lang="de" sz="2500" dirty="0" err="1">
                <a:latin typeface="Oswald"/>
                <a:ea typeface="Oswald"/>
                <a:cs typeface="Oswald"/>
                <a:sym typeface="Oswald"/>
              </a:rPr>
              <a:t>Strategy</a:t>
            </a:r>
            <a:r>
              <a:rPr lang="de" sz="2500" dirty="0">
                <a:latin typeface="Oswald"/>
                <a:ea typeface="Oswald"/>
                <a:cs typeface="Oswald"/>
                <a:sym typeface="Oswald"/>
              </a:rPr>
              <a:t> und Custom Rate </a:t>
            </a:r>
            <a:r>
              <a:rPr lang="de" sz="2500" dirty="0" err="1">
                <a:latin typeface="Oswald"/>
                <a:ea typeface="Oswald"/>
                <a:cs typeface="Oswald"/>
                <a:sym typeface="Oswald"/>
              </a:rPr>
              <a:t>Shipment</a:t>
            </a:r>
            <a:endParaRPr sz="25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2E20455E-17A5-5745-94B9-06D4506DBFF2}"/>
              </a:ext>
            </a:extLst>
          </p:cNvPr>
          <p:cNvPicPr>
            <a:picLocks noChangeAspect="1"/>
          </p:cNvPicPr>
          <p:nvPr/>
        </p:nvPicPr>
        <p:blipFill>
          <a:blip r:embed="rId3"/>
          <a:stretch>
            <a:fillRect/>
          </a:stretch>
        </p:blipFill>
        <p:spPr>
          <a:xfrm>
            <a:off x="4830238" y="1601269"/>
            <a:ext cx="4161362" cy="2568155"/>
          </a:xfrm>
          <a:prstGeom prst="rect">
            <a:avLst/>
          </a:prstGeom>
        </p:spPr>
      </p:pic>
      <p:pic>
        <p:nvPicPr>
          <p:cNvPr id="7" name="Grafik 6">
            <a:extLst>
              <a:ext uri="{FF2B5EF4-FFF2-40B4-BE49-F238E27FC236}">
                <a16:creationId xmlns:a16="http://schemas.microsoft.com/office/drawing/2014/main" id="{7805B48D-7A29-DF47-AAF6-4574F2689D9D}"/>
              </a:ext>
            </a:extLst>
          </p:cNvPr>
          <p:cNvPicPr>
            <a:picLocks noChangeAspect="1"/>
          </p:cNvPicPr>
          <p:nvPr/>
        </p:nvPicPr>
        <p:blipFill>
          <a:blip r:embed="rId4"/>
          <a:stretch>
            <a:fillRect/>
          </a:stretch>
        </p:blipFill>
        <p:spPr>
          <a:xfrm>
            <a:off x="334250" y="1454154"/>
            <a:ext cx="4646671" cy="2867660"/>
          </a:xfrm>
          <a:prstGeom prst="rect">
            <a:avLst/>
          </a:prstGeom>
        </p:spPr>
      </p:pic>
    </p:spTree>
    <p:extLst>
      <p:ext uri="{BB962C8B-B14F-4D97-AF65-F5344CB8AC3E}">
        <p14:creationId xmlns:p14="http://schemas.microsoft.com/office/powerpoint/2010/main" val="152025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lvl="0"/>
            <a:r>
              <a:rPr lang="de" sz="3200" dirty="0">
                <a:latin typeface="Oswald"/>
                <a:ea typeface="Oswald"/>
                <a:cs typeface="Oswald"/>
                <a:sym typeface="Oswald"/>
              </a:rPr>
              <a:t>Marge in Abhängigkeit von Wochentagen</a:t>
            </a:r>
            <a:endParaRPr dirty="0">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5" name="Tabelle 2">
            <a:extLst>
              <a:ext uri="{FF2B5EF4-FFF2-40B4-BE49-F238E27FC236}">
                <a16:creationId xmlns:a16="http://schemas.microsoft.com/office/drawing/2014/main" id="{77706CB8-A475-5A4D-A299-18AED2670073}"/>
              </a:ext>
            </a:extLst>
          </p:cNvPr>
          <p:cNvGraphicFramePr>
            <a:graphicFrameLocks noGrp="1"/>
          </p:cNvGraphicFramePr>
          <p:nvPr>
            <p:extLst>
              <p:ext uri="{D42A27DB-BD31-4B8C-83A1-F6EECF244321}">
                <p14:modId xmlns:p14="http://schemas.microsoft.com/office/powerpoint/2010/main" val="2944330819"/>
              </p:ext>
            </p:extLst>
          </p:nvPr>
        </p:nvGraphicFramePr>
        <p:xfrm>
          <a:off x="484356" y="1341957"/>
          <a:ext cx="4544844" cy="3362960"/>
        </p:xfrm>
        <a:graphic>
          <a:graphicData uri="http://schemas.openxmlformats.org/drawingml/2006/table">
            <a:tbl>
              <a:tblPr firstRow="1" bandRow="1">
                <a:tableStyleId>{5C22544A-7EE6-4342-B048-85BDC9FD1C3A}</a:tableStyleId>
              </a:tblPr>
              <a:tblGrid>
                <a:gridCol w="1635046">
                  <a:extLst>
                    <a:ext uri="{9D8B030D-6E8A-4147-A177-3AD203B41FA5}">
                      <a16:colId xmlns:a16="http://schemas.microsoft.com/office/drawing/2014/main" val="2062269353"/>
                    </a:ext>
                  </a:extLst>
                </a:gridCol>
                <a:gridCol w="1408123">
                  <a:extLst>
                    <a:ext uri="{9D8B030D-6E8A-4147-A177-3AD203B41FA5}">
                      <a16:colId xmlns:a16="http://schemas.microsoft.com/office/drawing/2014/main" val="1617259835"/>
                    </a:ext>
                  </a:extLst>
                </a:gridCol>
                <a:gridCol w="1501675">
                  <a:extLst>
                    <a:ext uri="{9D8B030D-6E8A-4147-A177-3AD203B41FA5}">
                      <a16:colId xmlns:a16="http://schemas.microsoft.com/office/drawing/2014/main" val="2218846662"/>
                    </a:ext>
                  </a:extLst>
                </a:gridCol>
              </a:tblGrid>
              <a:tr h="406400">
                <a:tc>
                  <a:txBody>
                    <a:bodyPr/>
                    <a:lstStyle/>
                    <a:p>
                      <a:r>
                        <a:rPr lang="de-DE" sz="1400" b="1" dirty="0"/>
                        <a:t>Wochentag</a:t>
                      </a:r>
                    </a:p>
                  </a:txBody>
                  <a:tcPr/>
                </a:tc>
                <a:tc>
                  <a:txBody>
                    <a:bodyPr/>
                    <a:lstStyle/>
                    <a:p>
                      <a:r>
                        <a:rPr lang="de-DE" sz="1400" dirty="0"/>
                        <a:t>Gesamtmarge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400" dirty="0"/>
                        <a:t>(</a:t>
                      </a:r>
                      <a:r>
                        <a:rPr lang="de-DE" sz="1400" dirty="0" err="1"/>
                        <a:t>Firststop</a:t>
                      </a:r>
                      <a:r>
                        <a:rPr lang="de-DE" sz="1400" dirty="0"/>
                        <a:t>, </a:t>
                      </a:r>
                      <a:r>
                        <a:rPr lang="de-DE" sz="1400" dirty="0" err="1"/>
                        <a:t>Ø</a:t>
                      </a:r>
                      <a:r>
                        <a:rPr lang="de-DE" sz="1400" dirty="0"/>
                        <a:t>)</a:t>
                      </a:r>
                    </a:p>
                  </a:txBody>
                  <a:tcPr/>
                </a:tc>
                <a:tc>
                  <a:txBody>
                    <a:bodyPr/>
                    <a:lstStyle/>
                    <a:p>
                      <a:r>
                        <a:rPr lang="de-DE" sz="1400" dirty="0"/>
                        <a:t>Gesamtmarge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400" dirty="0"/>
                        <a:t>(</a:t>
                      </a:r>
                      <a:r>
                        <a:rPr lang="de-DE" sz="1400" dirty="0" err="1"/>
                        <a:t>Laststop</a:t>
                      </a:r>
                      <a:r>
                        <a:rPr lang="de-DE" sz="1400" dirty="0"/>
                        <a:t>, </a:t>
                      </a:r>
                      <a:r>
                        <a:rPr lang="de-DE" sz="1400" dirty="0" err="1"/>
                        <a:t>Ø</a:t>
                      </a:r>
                      <a:r>
                        <a:rPr lang="de-DE" sz="1400" dirty="0"/>
                        <a:t>)</a:t>
                      </a:r>
                    </a:p>
                  </a:txBody>
                  <a:tcPr/>
                </a:tc>
                <a:extLst>
                  <a:ext uri="{0D108BD9-81ED-4DB2-BD59-A6C34878D82A}">
                    <a16:rowId xmlns:a16="http://schemas.microsoft.com/office/drawing/2014/main" val="833360527"/>
                  </a:ext>
                </a:extLst>
              </a:tr>
              <a:tr h="406400">
                <a:tc>
                  <a:txBody>
                    <a:bodyPr/>
                    <a:lstStyle/>
                    <a:p>
                      <a:r>
                        <a:rPr lang="de-DE" sz="1400" b="1" dirty="0"/>
                        <a:t>Montag</a:t>
                      </a:r>
                    </a:p>
                  </a:txBody>
                  <a:tcPr/>
                </a:tc>
                <a:tc>
                  <a:txBody>
                    <a:bodyPr/>
                    <a:lstStyle/>
                    <a:p>
                      <a:endParaRPr lang="de-DE" sz="1400" dirty="0"/>
                    </a:p>
                  </a:txBody>
                  <a:tcPr/>
                </a:tc>
                <a:tc>
                  <a:txBody>
                    <a:bodyPr/>
                    <a:lstStyle/>
                    <a:p>
                      <a:r>
                        <a:rPr lang="de-DE" sz="1400" dirty="0"/>
                        <a:t>27,54</a:t>
                      </a:r>
                    </a:p>
                  </a:txBody>
                  <a:tcPr/>
                </a:tc>
                <a:extLst>
                  <a:ext uri="{0D108BD9-81ED-4DB2-BD59-A6C34878D82A}">
                    <a16:rowId xmlns:a16="http://schemas.microsoft.com/office/drawing/2014/main" val="2092955119"/>
                  </a:ext>
                </a:extLst>
              </a:tr>
              <a:tr h="406400">
                <a:tc>
                  <a:txBody>
                    <a:bodyPr/>
                    <a:lstStyle/>
                    <a:p>
                      <a:r>
                        <a:rPr lang="de-DE" sz="1400" b="1" dirty="0"/>
                        <a:t>Dienstag</a:t>
                      </a:r>
                    </a:p>
                  </a:txBody>
                  <a:tcPr/>
                </a:tc>
                <a:tc>
                  <a:txBody>
                    <a:bodyPr/>
                    <a:lstStyle/>
                    <a:p>
                      <a:endParaRPr lang="de-DE" sz="1400" dirty="0"/>
                    </a:p>
                  </a:txBody>
                  <a:tcPr/>
                </a:tc>
                <a:tc>
                  <a:txBody>
                    <a:bodyPr/>
                    <a:lstStyle/>
                    <a:p>
                      <a:r>
                        <a:rPr lang="de-DE" sz="1400" dirty="0"/>
                        <a:t>27,19</a:t>
                      </a:r>
                    </a:p>
                  </a:txBody>
                  <a:tcPr/>
                </a:tc>
                <a:extLst>
                  <a:ext uri="{0D108BD9-81ED-4DB2-BD59-A6C34878D82A}">
                    <a16:rowId xmlns:a16="http://schemas.microsoft.com/office/drawing/2014/main" val="2869452295"/>
                  </a:ext>
                </a:extLst>
              </a:tr>
              <a:tr h="406400">
                <a:tc>
                  <a:txBody>
                    <a:bodyPr/>
                    <a:lstStyle/>
                    <a:p>
                      <a:r>
                        <a:rPr lang="de-DE" sz="1400" b="1" dirty="0"/>
                        <a:t>Mittwoch</a:t>
                      </a:r>
                    </a:p>
                  </a:txBody>
                  <a:tcPr/>
                </a:tc>
                <a:tc>
                  <a:txBody>
                    <a:bodyPr/>
                    <a:lstStyle/>
                    <a:p>
                      <a:endParaRPr lang="de-DE" sz="1400" dirty="0"/>
                    </a:p>
                  </a:txBody>
                  <a:tcPr/>
                </a:tc>
                <a:tc>
                  <a:txBody>
                    <a:bodyPr/>
                    <a:lstStyle/>
                    <a:p>
                      <a:r>
                        <a:rPr lang="de-DE" sz="1400" dirty="0"/>
                        <a:t>29,81</a:t>
                      </a:r>
                    </a:p>
                  </a:txBody>
                  <a:tcPr/>
                </a:tc>
                <a:extLst>
                  <a:ext uri="{0D108BD9-81ED-4DB2-BD59-A6C34878D82A}">
                    <a16:rowId xmlns:a16="http://schemas.microsoft.com/office/drawing/2014/main" val="3105160957"/>
                  </a:ext>
                </a:extLst>
              </a:tr>
              <a:tr h="406400">
                <a:tc>
                  <a:txBody>
                    <a:bodyPr/>
                    <a:lstStyle/>
                    <a:p>
                      <a:r>
                        <a:rPr lang="de-DE" sz="1400" b="1" dirty="0"/>
                        <a:t>Donnerstag</a:t>
                      </a:r>
                    </a:p>
                  </a:txBody>
                  <a:tcPr/>
                </a:tc>
                <a:tc>
                  <a:txBody>
                    <a:bodyPr/>
                    <a:lstStyle/>
                    <a:p>
                      <a:endParaRPr lang="de-DE" sz="1400" dirty="0"/>
                    </a:p>
                  </a:txBody>
                  <a:tcPr/>
                </a:tc>
                <a:tc>
                  <a:txBody>
                    <a:bodyPr/>
                    <a:lstStyle/>
                    <a:p>
                      <a:r>
                        <a:rPr lang="de-DE" sz="1400" dirty="0"/>
                        <a:t>27,52</a:t>
                      </a:r>
                    </a:p>
                  </a:txBody>
                  <a:tcPr/>
                </a:tc>
                <a:extLst>
                  <a:ext uri="{0D108BD9-81ED-4DB2-BD59-A6C34878D82A}">
                    <a16:rowId xmlns:a16="http://schemas.microsoft.com/office/drawing/2014/main" val="3293100082"/>
                  </a:ext>
                </a:extLst>
              </a:tr>
              <a:tr h="406400">
                <a:tc>
                  <a:txBody>
                    <a:bodyPr/>
                    <a:lstStyle/>
                    <a:p>
                      <a:r>
                        <a:rPr lang="de-DE" sz="1400" b="1" dirty="0"/>
                        <a:t>Freitag</a:t>
                      </a:r>
                    </a:p>
                  </a:txBody>
                  <a:tcPr/>
                </a:tc>
                <a:tc>
                  <a:txBody>
                    <a:bodyPr/>
                    <a:lstStyle/>
                    <a:p>
                      <a:endParaRPr lang="de-DE" sz="1400" dirty="0"/>
                    </a:p>
                  </a:txBody>
                  <a:tcPr/>
                </a:tc>
                <a:tc>
                  <a:txBody>
                    <a:bodyPr/>
                    <a:lstStyle/>
                    <a:p>
                      <a:r>
                        <a:rPr lang="de-DE" sz="1400" dirty="0"/>
                        <a:t>29,63</a:t>
                      </a:r>
                    </a:p>
                  </a:txBody>
                  <a:tcPr/>
                </a:tc>
                <a:extLst>
                  <a:ext uri="{0D108BD9-81ED-4DB2-BD59-A6C34878D82A}">
                    <a16:rowId xmlns:a16="http://schemas.microsoft.com/office/drawing/2014/main" val="2283385371"/>
                  </a:ext>
                </a:extLst>
              </a:tr>
              <a:tr h="406400">
                <a:tc>
                  <a:txBody>
                    <a:bodyPr/>
                    <a:lstStyle/>
                    <a:p>
                      <a:r>
                        <a:rPr lang="de-DE" sz="1400" b="1" dirty="0"/>
                        <a:t>Samstag</a:t>
                      </a:r>
                    </a:p>
                  </a:txBody>
                  <a:tcPr/>
                </a:tc>
                <a:tc>
                  <a:txBody>
                    <a:bodyPr/>
                    <a:lstStyle/>
                    <a:p>
                      <a:endParaRPr lang="de-DE" sz="1400" dirty="0"/>
                    </a:p>
                  </a:txBody>
                  <a:tcPr/>
                </a:tc>
                <a:tc>
                  <a:txBody>
                    <a:bodyPr/>
                    <a:lstStyle/>
                    <a:p>
                      <a:r>
                        <a:rPr lang="de-DE" sz="1400" dirty="0"/>
                        <a:t>34,34</a:t>
                      </a:r>
                    </a:p>
                  </a:txBody>
                  <a:tcPr/>
                </a:tc>
                <a:extLst>
                  <a:ext uri="{0D108BD9-81ED-4DB2-BD59-A6C34878D82A}">
                    <a16:rowId xmlns:a16="http://schemas.microsoft.com/office/drawing/2014/main" val="568874968"/>
                  </a:ext>
                </a:extLst>
              </a:tr>
              <a:tr h="406400">
                <a:tc>
                  <a:txBody>
                    <a:bodyPr/>
                    <a:lstStyle/>
                    <a:p>
                      <a:r>
                        <a:rPr lang="de-DE" sz="1400" b="1" dirty="0"/>
                        <a:t>Sonntag</a:t>
                      </a:r>
                    </a:p>
                  </a:txBody>
                  <a:tcPr/>
                </a:tc>
                <a:tc>
                  <a:txBody>
                    <a:bodyPr/>
                    <a:lstStyle/>
                    <a:p>
                      <a:endParaRPr lang="de-DE" sz="1400" dirty="0"/>
                    </a:p>
                  </a:txBody>
                  <a:tcPr/>
                </a:tc>
                <a:tc>
                  <a:txBody>
                    <a:bodyPr/>
                    <a:lstStyle/>
                    <a:p>
                      <a:r>
                        <a:rPr lang="de-DE" sz="1400" dirty="0"/>
                        <a:t>78,12</a:t>
                      </a:r>
                    </a:p>
                  </a:txBody>
                  <a:tcPr/>
                </a:tc>
                <a:extLst>
                  <a:ext uri="{0D108BD9-81ED-4DB2-BD59-A6C34878D82A}">
                    <a16:rowId xmlns:a16="http://schemas.microsoft.com/office/drawing/2014/main" val="2829496678"/>
                  </a:ext>
                </a:extLst>
              </a:tr>
            </a:tbl>
          </a:graphicData>
        </a:graphic>
      </p:graphicFrame>
      <p:sp>
        <p:nvSpPr>
          <p:cNvPr id="2" name="Legende mit Pfeil nach links 1">
            <a:extLst>
              <a:ext uri="{FF2B5EF4-FFF2-40B4-BE49-F238E27FC236}">
                <a16:creationId xmlns:a16="http://schemas.microsoft.com/office/drawing/2014/main" id="{4CDC2D72-1616-8B40-9004-5E24951DBED7}"/>
              </a:ext>
            </a:extLst>
          </p:cNvPr>
          <p:cNvSpPr/>
          <p:nvPr/>
        </p:nvSpPr>
        <p:spPr>
          <a:xfrm>
            <a:off x="4921511" y="4162833"/>
            <a:ext cx="2629778" cy="673184"/>
          </a:xfrm>
          <a:prstGeom prst="leftArrowCallout">
            <a:avLst/>
          </a:prstGeom>
          <a:solidFill>
            <a:srgbClr val="3B5998"/>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Sonntag hat die höchste Marge</a:t>
            </a:r>
          </a:p>
        </p:txBody>
      </p:sp>
      <p:sp>
        <p:nvSpPr>
          <p:cNvPr id="9" name="Rectangle 1">
            <a:extLst>
              <a:ext uri="{FF2B5EF4-FFF2-40B4-BE49-F238E27FC236}">
                <a16:creationId xmlns:a16="http://schemas.microsoft.com/office/drawing/2014/main" id="{24CC48E6-F35A-DD42-BE5C-64673B475ABD}"/>
              </a:ext>
            </a:extLst>
          </p:cNvPr>
          <p:cNvSpPr>
            <a:spLocks noChangeArrowheads="1"/>
          </p:cNvSpPr>
          <p:nvPr/>
        </p:nvSpPr>
        <p:spPr bwMode="auto">
          <a:xfrm>
            <a:off x="3831572" y="20262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51083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Auftragslage im zeitlichen Verlauf und nach Auftragsrouten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12" name="Grafik 11">
            <a:extLst>
              <a:ext uri="{FF2B5EF4-FFF2-40B4-BE49-F238E27FC236}">
                <a16:creationId xmlns:a16="http://schemas.microsoft.com/office/drawing/2014/main" id="{2C033E01-42AF-9D43-A4F5-BB38DBD13527}"/>
              </a:ext>
            </a:extLst>
          </p:cNvPr>
          <p:cNvPicPr>
            <a:picLocks noChangeAspect="1"/>
          </p:cNvPicPr>
          <p:nvPr/>
        </p:nvPicPr>
        <p:blipFill>
          <a:blip r:embed="rId3"/>
          <a:stretch>
            <a:fillRect/>
          </a:stretch>
        </p:blipFill>
        <p:spPr>
          <a:xfrm>
            <a:off x="4566482" y="1388682"/>
            <a:ext cx="4483171" cy="2766757"/>
          </a:xfrm>
          <a:prstGeom prst="rect">
            <a:avLst/>
          </a:prstGeom>
        </p:spPr>
      </p:pic>
      <p:pic>
        <p:nvPicPr>
          <p:cNvPr id="5" name="Grafik 4">
            <a:extLst>
              <a:ext uri="{FF2B5EF4-FFF2-40B4-BE49-F238E27FC236}">
                <a16:creationId xmlns:a16="http://schemas.microsoft.com/office/drawing/2014/main" id="{6BB567E1-5D9B-9A40-9737-72A9D4DA7F1F}"/>
              </a:ext>
            </a:extLst>
          </p:cNvPr>
          <p:cNvPicPr>
            <a:picLocks noChangeAspect="1"/>
          </p:cNvPicPr>
          <p:nvPr/>
        </p:nvPicPr>
        <p:blipFill rotWithShape="1">
          <a:blip r:embed="rId4"/>
          <a:srcRect r="10619"/>
          <a:stretch/>
        </p:blipFill>
        <p:spPr>
          <a:xfrm>
            <a:off x="210101" y="1341567"/>
            <a:ext cx="4280620" cy="2955582"/>
          </a:xfrm>
          <a:prstGeom prst="rect">
            <a:avLst/>
          </a:prstGeom>
        </p:spPr>
      </p:pic>
    </p:spTree>
    <p:extLst>
      <p:ext uri="{BB962C8B-B14F-4D97-AF65-F5344CB8AC3E}">
        <p14:creationId xmlns:p14="http://schemas.microsoft.com/office/powerpoint/2010/main" val="4119490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sz="2400" dirty="0">
                <a:latin typeface="Oswald"/>
                <a:ea typeface="Oswald"/>
                <a:cs typeface="Oswald"/>
                <a:sym typeface="Oswald"/>
              </a:rPr>
              <a:t>Auftragslage in Abhängigkeit mit Lane Domain und Fulfillment Strategie</a:t>
            </a:r>
            <a:endParaRPr sz="2400" dirty="0">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3"/>
          <a:stretch>
            <a:fillRect/>
          </a:stretch>
        </p:blipFill>
        <p:spPr>
          <a:xfrm>
            <a:off x="257527" y="1359363"/>
            <a:ext cx="4367769" cy="2694403"/>
          </a:xfrm>
          <a:prstGeom prst="rect">
            <a:avLst/>
          </a:prstGeom>
        </p:spPr>
      </p:pic>
      <p:pic>
        <p:nvPicPr>
          <p:cNvPr id="14" name="Grafik 13">
            <a:extLst>
              <a:ext uri="{FF2B5EF4-FFF2-40B4-BE49-F238E27FC236}">
                <a16:creationId xmlns:a16="http://schemas.microsoft.com/office/drawing/2014/main" id="{C427A548-5052-B844-B00C-D4C942DEDB0D}"/>
              </a:ext>
            </a:extLst>
          </p:cNvPr>
          <p:cNvPicPr>
            <a:picLocks noChangeAspect="1"/>
          </p:cNvPicPr>
          <p:nvPr/>
        </p:nvPicPr>
        <p:blipFill>
          <a:blip r:embed="rId4"/>
          <a:stretch>
            <a:fillRect/>
          </a:stretch>
        </p:blipFill>
        <p:spPr>
          <a:xfrm>
            <a:off x="4667964" y="1359363"/>
            <a:ext cx="4291046" cy="2647074"/>
          </a:xfrm>
          <a:prstGeom prst="rect">
            <a:avLst/>
          </a:prstGeom>
        </p:spPr>
      </p:pic>
    </p:spTree>
    <p:extLst>
      <p:ext uri="{BB962C8B-B14F-4D97-AF65-F5344CB8AC3E}">
        <p14:creationId xmlns:p14="http://schemas.microsoft.com/office/powerpoint/2010/main" val="2842793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sz="2400" dirty="0">
                <a:latin typeface="Oswald"/>
                <a:ea typeface="Oswald"/>
                <a:cs typeface="Oswald"/>
                <a:sym typeface="Oswald"/>
              </a:rPr>
              <a:t>Auftragslage in Abhängigkeit mit Lane Domain und Fulfillment Strategie</a:t>
            </a:r>
            <a:endParaRPr sz="2400" dirty="0">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7EA3B99B-CC68-184E-B094-EB1F79D1E937}"/>
              </a:ext>
            </a:extLst>
          </p:cNvPr>
          <p:cNvPicPr>
            <a:picLocks noChangeAspect="1"/>
          </p:cNvPicPr>
          <p:nvPr/>
        </p:nvPicPr>
        <p:blipFill>
          <a:blip r:embed="rId3"/>
          <a:stretch>
            <a:fillRect/>
          </a:stretch>
        </p:blipFill>
        <p:spPr>
          <a:xfrm>
            <a:off x="334250" y="1203370"/>
            <a:ext cx="5477270" cy="3380258"/>
          </a:xfrm>
          <a:prstGeom prst="rect">
            <a:avLst/>
          </a:prstGeom>
        </p:spPr>
      </p:pic>
      <p:sp>
        <p:nvSpPr>
          <p:cNvPr id="6" name="Rectangle 1">
            <a:extLst>
              <a:ext uri="{FF2B5EF4-FFF2-40B4-BE49-F238E27FC236}">
                <a16:creationId xmlns:a16="http://schemas.microsoft.com/office/drawing/2014/main" id="{EBDEE939-1E9F-A74C-9AA9-AD0F11B614EC}"/>
              </a:ext>
            </a:extLst>
          </p:cNvPr>
          <p:cNvSpPr>
            <a:spLocks noChangeArrowheads="1"/>
          </p:cNvSpPr>
          <p:nvPr/>
        </p:nvSpPr>
        <p:spPr bwMode="auto">
          <a:xfrm>
            <a:off x="311701" y="49559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graphicFrame>
        <p:nvGraphicFramePr>
          <p:cNvPr id="22" name="Tabelle 2">
            <a:extLst>
              <a:ext uri="{FF2B5EF4-FFF2-40B4-BE49-F238E27FC236}">
                <a16:creationId xmlns:a16="http://schemas.microsoft.com/office/drawing/2014/main" id="{DA61747F-AD13-0044-97C7-A16DD50EEB95}"/>
              </a:ext>
            </a:extLst>
          </p:cNvPr>
          <p:cNvGraphicFramePr>
            <a:graphicFrameLocks noGrp="1"/>
          </p:cNvGraphicFramePr>
          <p:nvPr>
            <p:extLst>
              <p:ext uri="{D42A27DB-BD31-4B8C-83A1-F6EECF244321}">
                <p14:modId xmlns:p14="http://schemas.microsoft.com/office/powerpoint/2010/main" val="2011593107"/>
              </p:ext>
            </p:extLst>
          </p:nvPr>
        </p:nvGraphicFramePr>
        <p:xfrm>
          <a:off x="6126480" y="1200339"/>
          <a:ext cx="2683070" cy="3003320"/>
        </p:xfrm>
        <a:graphic>
          <a:graphicData uri="http://schemas.openxmlformats.org/drawingml/2006/table">
            <a:tbl>
              <a:tblPr firstRow="1" bandRow="1">
                <a:tableStyleId>{5C22544A-7EE6-4342-B048-85BDC9FD1C3A}</a:tableStyleId>
              </a:tblPr>
              <a:tblGrid>
                <a:gridCol w="1277112">
                  <a:extLst>
                    <a:ext uri="{9D8B030D-6E8A-4147-A177-3AD203B41FA5}">
                      <a16:colId xmlns:a16="http://schemas.microsoft.com/office/drawing/2014/main" val="2062269353"/>
                    </a:ext>
                  </a:extLst>
                </a:gridCol>
                <a:gridCol w="1405958">
                  <a:extLst>
                    <a:ext uri="{9D8B030D-6E8A-4147-A177-3AD203B41FA5}">
                      <a16:colId xmlns:a16="http://schemas.microsoft.com/office/drawing/2014/main" val="2218846662"/>
                    </a:ext>
                  </a:extLst>
                </a:gridCol>
              </a:tblGrid>
              <a:tr h="462747">
                <a:tc>
                  <a:txBody>
                    <a:bodyPr/>
                    <a:lstStyle/>
                    <a:p>
                      <a:r>
                        <a:rPr lang="de-DE" sz="1200" b="1" dirty="0"/>
                        <a:t>Wochentag</a:t>
                      </a:r>
                    </a:p>
                  </a:txBody>
                  <a:tcPr/>
                </a:tc>
                <a:tc>
                  <a:txBody>
                    <a:bodyPr/>
                    <a:lstStyle/>
                    <a:p>
                      <a:r>
                        <a:rPr lang="de-DE" sz="1200" dirty="0"/>
                        <a:t>Transportkosten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t>(</a:t>
                      </a:r>
                      <a:r>
                        <a:rPr lang="de-DE" sz="1200" dirty="0" err="1"/>
                        <a:t>Laststop</a:t>
                      </a:r>
                      <a:r>
                        <a:rPr lang="de-DE" sz="1200" dirty="0"/>
                        <a:t>, </a:t>
                      </a:r>
                      <a:r>
                        <a:rPr lang="de-DE" sz="1200" dirty="0" err="1"/>
                        <a:t>Ø</a:t>
                      </a:r>
                      <a:r>
                        <a:rPr lang="de-DE" sz="1200" dirty="0"/>
                        <a:t>)</a:t>
                      </a:r>
                    </a:p>
                  </a:txBody>
                  <a:tcPr/>
                </a:tc>
                <a:extLst>
                  <a:ext uri="{0D108BD9-81ED-4DB2-BD59-A6C34878D82A}">
                    <a16:rowId xmlns:a16="http://schemas.microsoft.com/office/drawing/2014/main" val="833360527"/>
                  </a:ext>
                </a:extLst>
              </a:tr>
              <a:tr h="362939">
                <a:tc>
                  <a:txBody>
                    <a:bodyPr/>
                    <a:lstStyle/>
                    <a:p>
                      <a:r>
                        <a:rPr lang="de-DE" sz="1200" b="1" dirty="0"/>
                        <a:t>Montag</a:t>
                      </a:r>
                    </a:p>
                  </a:txBody>
                  <a:tcPr/>
                </a:tc>
                <a:tc>
                  <a:txBody>
                    <a:bodyPr/>
                    <a:lstStyle/>
                    <a:p>
                      <a:r>
                        <a:rPr lang="de-DE" sz="1200" dirty="0">
                          <a:effectLst/>
                        </a:rPr>
                        <a:t>517,40</a:t>
                      </a:r>
                      <a:endParaRPr lang="de-DE" sz="1200" dirty="0"/>
                    </a:p>
                  </a:txBody>
                  <a:tcPr/>
                </a:tc>
                <a:extLst>
                  <a:ext uri="{0D108BD9-81ED-4DB2-BD59-A6C34878D82A}">
                    <a16:rowId xmlns:a16="http://schemas.microsoft.com/office/drawing/2014/main" val="2092955119"/>
                  </a:ext>
                </a:extLst>
              </a:tr>
              <a:tr h="362939">
                <a:tc>
                  <a:txBody>
                    <a:bodyPr/>
                    <a:lstStyle/>
                    <a:p>
                      <a:r>
                        <a:rPr lang="de-DE" sz="1200" b="1" dirty="0"/>
                        <a:t>Dienstag</a:t>
                      </a:r>
                    </a:p>
                  </a:txBody>
                  <a:tcPr/>
                </a:tc>
                <a:tc>
                  <a:txBody>
                    <a:bodyPr/>
                    <a:lstStyle/>
                    <a:p>
                      <a:r>
                        <a:rPr lang="de-DE" sz="1200" dirty="0">
                          <a:effectLst/>
                        </a:rPr>
                        <a:t>500,20</a:t>
                      </a:r>
                      <a:endParaRPr lang="de-DE" sz="1200" dirty="0"/>
                    </a:p>
                  </a:txBody>
                  <a:tcPr/>
                </a:tc>
                <a:extLst>
                  <a:ext uri="{0D108BD9-81ED-4DB2-BD59-A6C34878D82A}">
                    <a16:rowId xmlns:a16="http://schemas.microsoft.com/office/drawing/2014/main" val="2869452295"/>
                  </a:ext>
                </a:extLst>
              </a:tr>
              <a:tr h="362939">
                <a:tc>
                  <a:txBody>
                    <a:bodyPr/>
                    <a:lstStyle/>
                    <a:p>
                      <a:r>
                        <a:rPr lang="de-DE" sz="1200" b="1" dirty="0"/>
                        <a:t>Mittwoch</a:t>
                      </a:r>
                    </a:p>
                  </a:txBody>
                  <a:tcPr/>
                </a:tc>
                <a:tc>
                  <a:txBody>
                    <a:bodyPr/>
                    <a:lstStyle/>
                    <a:p>
                      <a:r>
                        <a:rPr lang="de-DE" sz="1200" dirty="0">
                          <a:effectLst/>
                        </a:rPr>
                        <a:t>512,89</a:t>
                      </a:r>
                      <a:endParaRPr lang="de-DE" sz="1200" dirty="0"/>
                    </a:p>
                  </a:txBody>
                  <a:tcPr/>
                </a:tc>
                <a:extLst>
                  <a:ext uri="{0D108BD9-81ED-4DB2-BD59-A6C34878D82A}">
                    <a16:rowId xmlns:a16="http://schemas.microsoft.com/office/drawing/2014/main" val="3105160957"/>
                  </a:ext>
                </a:extLst>
              </a:tr>
              <a:tr h="362939">
                <a:tc>
                  <a:txBody>
                    <a:bodyPr/>
                    <a:lstStyle/>
                    <a:p>
                      <a:r>
                        <a:rPr lang="de-DE" sz="1200" b="1" dirty="0"/>
                        <a:t>Donnerstag</a:t>
                      </a:r>
                    </a:p>
                  </a:txBody>
                  <a:tcPr/>
                </a:tc>
                <a:tc>
                  <a:txBody>
                    <a:bodyPr/>
                    <a:lstStyle/>
                    <a:p>
                      <a:r>
                        <a:rPr lang="de-DE" sz="1200" dirty="0">
                          <a:effectLst/>
                        </a:rPr>
                        <a:t>513,87</a:t>
                      </a:r>
                      <a:endParaRPr lang="de-DE" sz="1200" dirty="0"/>
                    </a:p>
                  </a:txBody>
                  <a:tcPr/>
                </a:tc>
                <a:extLst>
                  <a:ext uri="{0D108BD9-81ED-4DB2-BD59-A6C34878D82A}">
                    <a16:rowId xmlns:a16="http://schemas.microsoft.com/office/drawing/2014/main" val="3293100082"/>
                  </a:ext>
                </a:extLst>
              </a:tr>
              <a:tr h="362939">
                <a:tc>
                  <a:txBody>
                    <a:bodyPr/>
                    <a:lstStyle/>
                    <a:p>
                      <a:r>
                        <a:rPr lang="de-DE" sz="1200" b="1" dirty="0"/>
                        <a:t>Freitag</a:t>
                      </a:r>
                    </a:p>
                  </a:txBody>
                  <a:tcPr/>
                </a:tc>
                <a:tc>
                  <a:txBody>
                    <a:bodyPr/>
                    <a:lstStyle/>
                    <a:p>
                      <a:r>
                        <a:rPr lang="de-DE" sz="1200" dirty="0">
                          <a:effectLst/>
                        </a:rPr>
                        <a:t>508,65</a:t>
                      </a:r>
                      <a:endParaRPr lang="de-DE" sz="1200" dirty="0"/>
                    </a:p>
                  </a:txBody>
                  <a:tcPr/>
                </a:tc>
                <a:extLst>
                  <a:ext uri="{0D108BD9-81ED-4DB2-BD59-A6C34878D82A}">
                    <a16:rowId xmlns:a16="http://schemas.microsoft.com/office/drawing/2014/main" val="2283385371"/>
                  </a:ext>
                </a:extLst>
              </a:tr>
              <a:tr h="362939">
                <a:tc>
                  <a:txBody>
                    <a:bodyPr/>
                    <a:lstStyle/>
                    <a:p>
                      <a:r>
                        <a:rPr lang="de-DE" sz="1200" b="1" dirty="0"/>
                        <a:t>Samstag</a:t>
                      </a: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t>569.13</a:t>
                      </a:r>
                    </a:p>
                  </a:txBody>
                  <a:tcPr/>
                </a:tc>
                <a:extLst>
                  <a:ext uri="{0D108BD9-81ED-4DB2-BD59-A6C34878D82A}">
                    <a16:rowId xmlns:a16="http://schemas.microsoft.com/office/drawing/2014/main" val="568874968"/>
                  </a:ext>
                </a:extLst>
              </a:tr>
              <a:tr h="362939">
                <a:tc>
                  <a:txBody>
                    <a:bodyPr/>
                    <a:lstStyle/>
                    <a:p>
                      <a:r>
                        <a:rPr lang="de-DE" sz="1200" b="1" dirty="0"/>
                        <a:t>Sonntag</a:t>
                      </a:r>
                    </a:p>
                  </a:txBody>
                  <a:tcPr/>
                </a:tc>
                <a:tc>
                  <a:txBody>
                    <a:bodyPr/>
                    <a:lstStyle/>
                    <a:p>
                      <a:r>
                        <a:rPr lang="de-DE" sz="1200" dirty="0">
                          <a:effectLst/>
                        </a:rPr>
                        <a:t>638,34</a:t>
                      </a:r>
                      <a:endParaRPr lang="de-DE" sz="1200" dirty="0"/>
                    </a:p>
                  </a:txBody>
                  <a:tcPr/>
                </a:tc>
                <a:extLst>
                  <a:ext uri="{0D108BD9-81ED-4DB2-BD59-A6C34878D82A}">
                    <a16:rowId xmlns:a16="http://schemas.microsoft.com/office/drawing/2014/main" val="2829496678"/>
                  </a:ext>
                </a:extLst>
              </a:tr>
            </a:tbl>
          </a:graphicData>
        </a:graphic>
      </p:graphicFrame>
    </p:spTree>
    <p:extLst>
      <p:ext uri="{BB962C8B-B14F-4D97-AF65-F5344CB8AC3E}">
        <p14:creationId xmlns:p14="http://schemas.microsoft.com/office/powerpoint/2010/main" val="285721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Stornierung</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4E9C143D-3FA3-455F-8D4F-FF12BAF2FE4B}"/>
              </a:ext>
            </a:extLst>
          </p:cNvPr>
          <p:cNvPicPr>
            <a:picLocks noChangeAspect="1"/>
          </p:cNvPicPr>
          <p:nvPr/>
        </p:nvPicPr>
        <p:blipFill>
          <a:blip r:embed="rId3"/>
          <a:stretch>
            <a:fillRect/>
          </a:stretch>
        </p:blipFill>
        <p:spPr>
          <a:xfrm>
            <a:off x="344121" y="1093053"/>
            <a:ext cx="5999746" cy="3704843"/>
          </a:xfrm>
          <a:prstGeom prst="rect">
            <a:avLst/>
          </a:prstGeom>
        </p:spPr>
      </p:pic>
      <p:sp>
        <p:nvSpPr>
          <p:cNvPr id="10" name="Textfeld 9">
            <a:extLst>
              <a:ext uri="{FF2B5EF4-FFF2-40B4-BE49-F238E27FC236}">
                <a16:creationId xmlns:a16="http://schemas.microsoft.com/office/drawing/2014/main" id="{C7F7DF0B-A351-7E44-924D-2CC09140A458}"/>
              </a:ext>
            </a:extLst>
          </p:cNvPr>
          <p:cNvSpPr txBox="1"/>
          <p:nvPr/>
        </p:nvSpPr>
        <p:spPr>
          <a:xfrm>
            <a:off x="6415144" y="1171613"/>
            <a:ext cx="2728856" cy="954107"/>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Text</a:t>
            </a:r>
          </a:p>
          <a:p>
            <a:pPr marL="285750" indent="-285750">
              <a:buFont typeface="Arial" panose="020B0604020202020204" pitchFamily="34" charset="0"/>
              <a:buChar char="•"/>
            </a:pPr>
            <a:endParaRPr lang="de-DE" dirty="0">
              <a:solidFill>
                <a:schemeClr val="bg2"/>
              </a:solidFill>
            </a:endParaRPr>
          </a:p>
        </p:txBody>
      </p:sp>
    </p:spTree>
    <p:extLst>
      <p:ext uri="{BB962C8B-B14F-4D97-AF65-F5344CB8AC3E}">
        <p14:creationId xmlns:p14="http://schemas.microsoft.com/office/powerpoint/2010/main" val="1655363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Stornierungsgründe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BCBA57B4-2E17-E748-B857-C52F0A72A5BF}"/>
              </a:ext>
            </a:extLst>
          </p:cNvPr>
          <p:cNvPicPr>
            <a:picLocks noChangeAspect="1"/>
          </p:cNvPicPr>
          <p:nvPr/>
        </p:nvPicPr>
        <p:blipFill>
          <a:blip r:embed="rId3"/>
          <a:stretch>
            <a:fillRect/>
          </a:stretch>
        </p:blipFill>
        <p:spPr>
          <a:xfrm>
            <a:off x="474895" y="1144991"/>
            <a:ext cx="5615070" cy="3457489"/>
          </a:xfrm>
          <a:prstGeom prst="rect">
            <a:avLst/>
          </a:prstGeom>
        </p:spPr>
      </p:pic>
      <p:sp>
        <p:nvSpPr>
          <p:cNvPr id="22" name="Textfeld 21">
            <a:extLst>
              <a:ext uri="{FF2B5EF4-FFF2-40B4-BE49-F238E27FC236}">
                <a16:creationId xmlns:a16="http://schemas.microsoft.com/office/drawing/2014/main" id="{A45AB88F-159D-5E4F-9974-852020CD92E0}"/>
              </a:ext>
            </a:extLst>
          </p:cNvPr>
          <p:cNvSpPr txBox="1"/>
          <p:nvPr/>
        </p:nvSpPr>
        <p:spPr>
          <a:xfrm>
            <a:off x="6323704" y="1172382"/>
            <a:ext cx="2728856" cy="3216265"/>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i="1" dirty="0">
                <a:solidFill>
                  <a:schemeClr val="bg2"/>
                </a:solidFill>
              </a:rPr>
              <a:t>Customer Not </a:t>
            </a:r>
            <a:r>
              <a:rPr lang="de-DE" i="1" dirty="0" err="1">
                <a:solidFill>
                  <a:schemeClr val="bg2"/>
                </a:solidFill>
              </a:rPr>
              <a:t>Ready</a:t>
            </a:r>
            <a:r>
              <a:rPr lang="de-DE" i="1" dirty="0">
                <a:solidFill>
                  <a:schemeClr val="bg2"/>
                </a:solidFill>
              </a:rPr>
              <a:t> </a:t>
            </a:r>
            <a:r>
              <a:rPr lang="de-DE" dirty="0">
                <a:solidFill>
                  <a:schemeClr val="bg2"/>
                </a:solidFill>
              </a:rPr>
              <a:t>weißt die höchste Auftragsstornierung in 12.2020 auf</a:t>
            </a:r>
          </a:p>
          <a:p>
            <a:pPr marL="285750" indent="-285750">
              <a:lnSpc>
                <a:spcPct val="150000"/>
              </a:lnSpc>
              <a:buFont typeface="Arial" panose="020B0604020202020204" pitchFamily="34" charset="0"/>
              <a:buChar char="•"/>
            </a:pPr>
            <a:r>
              <a:rPr lang="de-DE" i="1" dirty="0">
                <a:solidFill>
                  <a:schemeClr val="bg2"/>
                </a:solidFill>
              </a:rPr>
              <a:t>Carrier Not </a:t>
            </a:r>
            <a:r>
              <a:rPr lang="de-DE" i="1" dirty="0" err="1">
                <a:solidFill>
                  <a:schemeClr val="bg2"/>
                </a:solidFill>
              </a:rPr>
              <a:t>Found</a:t>
            </a:r>
            <a:r>
              <a:rPr lang="de-DE" i="1" dirty="0">
                <a:solidFill>
                  <a:schemeClr val="bg2"/>
                </a:solidFill>
              </a:rPr>
              <a:t> </a:t>
            </a:r>
            <a:r>
              <a:rPr lang="de-DE" dirty="0">
                <a:solidFill>
                  <a:schemeClr val="bg2"/>
                </a:solidFill>
              </a:rPr>
              <a:t>weißt die zweithöchste Auftragsstornierung in 12.2019 auf</a:t>
            </a:r>
          </a:p>
          <a:p>
            <a:pPr marL="285750" indent="-285750">
              <a:buFont typeface="Arial" panose="020B0604020202020204" pitchFamily="34" charset="0"/>
              <a:buChar char="•"/>
            </a:pPr>
            <a:endParaRPr lang="de-DE" dirty="0">
              <a:solidFill>
                <a:schemeClr val="bg2"/>
              </a:solidFill>
            </a:endParaRPr>
          </a:p>
        </p:txBody>
      </p:sp>
    </p:spTree>
    <p:extLst>
      <p:ext uri="{BB962C8B-B14F-4D97-AF65-F5344CB8AC3E}">
        <p14:creationId xmlns:p14="http://schemas.microsoft.com/office/powerpoint/2010/main" val="433392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3101794"/>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Zeitreihenanalyse: </a:t>
            </a:r>
            <a:br>
              <a:rPr lang="de-DE" sz="4800" dirty="0">
                <a:solidFill>
                  <a:srgbClr val="FFFFFF"/>
                </a:solidFill>
                <a:latin typeface="Oswald"/>
                <a:ea typeface="Oswald"/>
                <a:cs typeface="Oswald"/>
                <a:sym typeface="Oswald"/>
              </a:rPr>
            </a:br>
            <a:r>
              <a:rPr lang="de-DE" sz="4800" dirty="0">
                <a:solidFill>
                  <a:srgbClr val="FFFFFF"/>
                </a:solidFill>
                <a:latin typeface="Oswald"/>
                <a:ea typeface="Oswald"/>
                <a:cs typeface="Oswald"/>
                <a:sym typeface="Oswald"/>
              </a:rPr>
              <a:t>Vorgehen &amp; Muster</a:t>
            </a:r>
          </a:p>
        </p:txBody>
      </p:sp>
    </p:spTree>
    <p:extLst>
      <p:ext uri="{BB962C8B-B14F-4D97-AF65-F5344CB8AC3E}">
        <p14:creationId xmlns:p14="http://schemas.microsoft.com/office/powerpoint/2010/main" val="1986328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0" y="-75"/>
            <a:ext cx="4572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263400" y="747200"/>
            <a:ext cx="4238262" cy="278124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0"/>
              </a:spcAft>
              <a:buNone/>
            </a:pPr>
            <a:r>
              <a:rPr lang="de-DE" sz="3600" dirty="0">
                <a:solidFill>
                  <a:srgbClr val="FFFFFF"/>
                </a:solidFill>
                <a:latin typeface="Oswald"/>
                <a:ea typeface="Oswald"/>
                <a:cs typeface="Oswald"/>
                <a:sym typeface="Oswald"/>
              </a:rPr>
              <a:t>Supply Chain Analytics</a:t>
            </a:r>
            <a:endParaRPr sz="3600" dirty="0">
              <a:solidFill>
                <a:srgbClr val="FFFFFF"/>
              </a:solidFill>
              <a:latin typeface="Oswald"/>
              <a:ea typeface="Oswald"/>
              <a:cs typeface="Oswald"/>
              <a:sym typeface="Oswald"/>
            </a:endParaRPr>
          </a:p>
          <a:p>
            <a:pPr marL="0" lvl="0" indent="0" algn="l" rtl="0">
              <a:spcBef>
                <a:spcPts val="0"/>
              </a:spcBef>
              <a:spcAft>
                <a:spcPts val="0"/>
              </a:spcAft>
              <a:buNone/>
            </a:pPr>
            <a:r>
              <a:rPr lang="de" sz="2400" dirty="0">
                <a:solidFill>
                  <a:srgbClr val="FFFFFF"/>
                </a:solidFill>
                <a:latin typeface="Oswald"/>
                <a:ea typeface="Oswald"/>
                <a:cs typeface="Oswald"/>
                <a:sym typeface="Oswald"/>
              </a:rPr>
              <a:t>Case Study mit INSTAFRREIGHT</a:t>
            </a: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WS2021</a:t>
            </a:r>
            <a:endParaRPr dirty="0">
              <a:solidFill>
                <a:srgbClr val="FFFFFF"/>
              </a:solidFill>
              <a:latin typeface="Oswald"/>
              <a:ea typeface="Oswald"/>
              <a:cs typeface="Oswald"/>
              <a:sym typeface="Oswald"/>
            </a:endParaRPr>
          </a:p>
          <a:p>
            <a:pPr lvl="0"/>
            <a:r>
              <a:rPr lang="de" dirty="0">
                <a:solidFill>
                  <a:srgbClr val="FFFFFF"/>
                </a:solidFill>
                <a:latin typeface="Oswald"/>
                <a:ea typeface="Oswald"/>
                <a:cs typeface="Oswald"/>
                <a:sym typeface="Oswald"/>
              </a:rPr>
              <a:t>Anh-Thu Tran | Wilke Klausing  |  </a:t>
            </a:r>
            <a:r>
              <a:rPr lang="de" dirty="0" err="1">
                <a:solidFill>
                  <a:srgbClr val="FFFFFF"/>
                </a:solidFill>
                <a:latin typeface="Oswald"/>
                <a:ea typeface="Oswald"/>
                <a:cs typeface="Oswald"/>
                <a:sym typeface="Oswald"/>
              </a:rPr>
              <a:t>Toke</a:t>
            </a:r>
            <a:r>
              <a:rPr lang="de" dirty="0">
                <a:solidFill>
                  <a:srgbClr val="FFFFFF"/>
                </a:solidFill>
                <a:latin typeface="Oswald"/>
                <a:ea typeface="Oswald"/>
                <a:cs typeface="Oswald"/>
                <a:sym typeface="Oswald"/>
              </a:rPr>
              <a:t> Schöning  |</a:t>
            </a:r>
          </a:p>
          <a:p>
            <a:pPr lvl="0"/>
            <a:r>
              <a:rPr lang="de" dirty="0">
                <a:solidFill>
                  <a:srgbClr val="FFFFFF"/>
                </a:solidFill>
                <a:latin typeface="Oswald"/>
                <a:ea typeface="Oswald"/>
                <a:cs typeface="Oswald"/>
                <a:sym typeface="Oswald"/>
              </a:rPr>
              <a:t>Thi Minh Trang Dinh</a:t>
            </a:r>
            <a:endParaRPr dirty="0">
              <a:solidFill>
                <a:srgbClr val="FFFFFF"/>
              </a:solidFill>
              <a:latin typeface="Oswald"/>
              <a:ea typeface="Oswald"/>
              <a:cs typeface="Oswald"/>
              <a:sym typeface="Oswald"/>
            </a:endParaRPr>
          </a:p>
        </p:txBody>
      </p:sp>
      <p:pic>
        <p:nvPicPr>
          <p:cNvPr id="31" name="Grafik 30" descr="Welt Silhouette">
            <a:extLst>
              <a:ext uri="{FF2B5EF4-FFF2-40B4-BE49-F238E27FC236}">
                <a16:creationId xmlns:a16="http://schemas.microsoft.com/office/drawing/2014/main" id="{B10F46DF-D894-9E45-8402-7D801B3540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46067" y="1060847"/>
            <a:ext cx="2820386" cy="2820386"/>
          </a:xfrm>
          <a:prstGeom prst="rect">
            <a:avLst/>
          </a:prstGeom>
        </p:spPr>
      </p:pic>
      <p:pic>
        <p:nvPicPr>
          <p:cNvPr id="36" name="Grafik 35" descr="LKW mit einfarbiger Füllung">
            <a:extLst>
              <a:ext uri="{FF2B5EF4-FFF2-40B4-BE49-F238E27FC236}">
                <a16:creationId xmlns:a16="http://schemas.microsoft.com/office/drawing/2014/main" id="{01465146-CED9-5049-9065-FF9E39A5DB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53267" y="2647875"/>
            <a:ext cx="1510978" cy="1510978"/>
          </a:xfrm>
          <a:prstGeom prst="rect">
            <a:avLst/>
          </a:prstGeom>
        </p:spPr>
      </p:pic>
      <p:pic>
        <p:nvPicPr>
          <p:cNvPr id="6" name="Grafik 5">
            <a:extLst>
              <a:ext uri="{FF2B5EF4-FFF2-40B4-BE49-F238E27FC236}">
                <a16:creationId xmlns:a16="http://schemas.microsoft.com/office/drawing/2014/main" id="{D88B1F39-4098-9A42-829C-22F702E99F88}"/>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66000"/>
                    </a14:imgEffect>
                  </a14:imgLayer>
                </a14:imgProps>
              </a:ext>
            </a:extLst>
          </a:blip>
          <a:srcRect l="-1" r="43343"/>
          <a:stretch/>
        </p:blipFill>
        <p:spPr>
          <a:xfrm>
            <a:off x="4571900" y="0"/>
            <a:ext cx="4572000" cy="5143425"/>
          </a:xfrm>
          <a:prstGeom prst="rect">
            <a:avLst/>
          </a:prstGeom>
        </p:spPr>
      </p:pic>
    </p:spTree>
    <p:extLst>
      <p:ext uri="{BB962C8B-B14F-4D97-AF65-F5344CB8AC3E}">
        <p14:creationId xmlns:p14="http://schemas.microsoft.com/office/powerpoint/2010/main" val="2342024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24" name="Grafik 23">
            <a:extLst>
              <a:ext uri="{FF2B5EF4-FFF2-40B4-BE49-F238E27FC236}">
                <a16:creationId xmlns:a16="http://schemas.microsoft.com/office/drawing/2014/main" id="{AE71FB0C-25C9-094D-BA87-130B4A6B3DE3}"/>
              </a:ext>
            </a:extLst>
          </p:cNvPr>
          <p:cNvPicPr>
            <a:picLocks noChangeAspect="1"/>
          </p:cNvPicPr>
          <p:nvPr/>
        </p:nvPicPr>
        <p:blipFill>
          <a:blip r:embed="rId3"/>
          <a:stretch>
            <a:fillRect/>
          </a:stretch>
        </p:blipFill>
        <p:spPr>
          <a:xfrm>
            <a:off x="552336" y="1175696"/>
            <a:ext cx="5227044" cy="3224476"/>
          </a:xfrm>
          <a:prstGeom prst="rect">
            <a:avLst/>
          </a:prstGeom>
        </p:spPr>
      </p:pic>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Zeitreihenanalyse: </a:t>
            </a:r>
            <a:r>
              <a:rPr lang="de-DE" dirty="0" err="1">
                <a:latin typeface="Oswald"/>
                <a:ea typeface="Oswald"/>
                <a:cs typeface="Oswald"/>
                <a:sym typeface="Oswald"/>
              </a:rPr>
              <a:t>Durchsch</a:t>
            </a:r>
            <a:r>
              <a:rPr lang="de-DE" dirty="0">
                <a:latin typeface="Oswald"/>
                <a:ea typeface="Oswald"/>
                <a:cs typeface="Oswald"/>
                <a:sym typeface="Oswald"/>
              </a:rPr>
              <a:t>. Marge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CF2A8962-6C28-384E-9AA5-D79B2A460693}"/>
              </a:ext>
            </a:extLst>
          </p:cNvPr>
          <p:cNvSpPr txBox="1"/>
          <p:nvPr/>
        </p:nvSpPr>
        <p:spPr>
          <a:xfrm>
            <a:off x="5850673" y="1343553"/>
            <a:ext cx="3110166" cy="2960875"/>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dirty="0">
                <a:solidFill>
                  <a:schemeClr val="bg2"/>
                </a:solidFill>
              </a:rPr>
              <a:t>Ursprüngliche und vorhergesagte Marge national</a:t>
            </a:r>
          </a:p>
          <a:p>
            <a:pPr marL="285750" indent="-285750">
              <a:lnSpc>
                <a:spcPct val="150000"/>
              </a:lnSpc>
              <a:buFont typeface="Arial" panose="020B0604020202020204" pitchFamily="34" charset="0"/>
              <a:buChar char="•"/>
            </a:pPr>
            <a:r>
              <a:rPr lang="de-DE" b="1" dirty="0">
                <a:solidFill>
                  <a:schemeClr val="bg2"/>
                </a:solidFill>
              </a:rPr>
              <a:t>Margeneinbruch in 2020</a:t>
            </a:r>
            <a:r>
              <a:rPr lang="de-DE" dirty="0">
                <a:solidFill>
                  <a:schemeClr val="bg2"/>
                </a:solidFill>
              </a:rPr>
              <a:t>       liegt im September bei -28.107 € und Oktober 2020 bei -6.642 €</a:t>
            </a:r>
          </a:p>
          <a:p>
            <a:pPr marL="285750" indent="-285750">
              <a:lnSpc>
                <a:spcPct val="150000"/>
              </a:lnSpc>
              <a:buFont typeface="Arial" panose="020B0604020202020204" pitchFamily="34" charset="0"/>
              <a:buChar char="•"/>
            </a:pPr>
            <a:r>
              <a:rPr lang="de-DE" b="1" dirty="0">
                <a:solidFill>
                  <a:schemeClr val="bg2"/>
                </a:solidFill>
              </a:rPr>
              <a:t>Margenhöchststand in 2020 </a:t>
            </a:r>
            <a:r>
              <a:rPr lang="de-DE" dirty="0">
                <a:solidFill>
                  <a:schemeClr val="bg2"/>
                </a:solidFill>
              </a:rPr>
              <a:t>liegt im Mai bei +144.978 € und </a:t>
            </a:r>
            <a:r>
              <a:rPr lang="de-DE" dirty="0">
                <a:solidFill>
                  <a:schemeClr val="bg2"/>
                </a:solidFill>
                <a:highlight>
                  <a:srgbClr val="FFFF00"/>
                </a:highlight>
              </a:rPr>
              <a:t>Mai </a:t>
            </a:r>
            <a:r>
              <a:rPr lang="de-DE" dirty="0">
                <a:solidFill>
                  <a:schemeClr val="bg2"/>
                </a:solidFill>
              </a:rPr>
              <a:t>135.676 €</a:t>
            </a:r>
          </a:p>
        </p:txBody>
      </p:sp>
      <p:cxnSp>
        <p:nvCxnSpPr>
          <p:cNvPr id="7" name="Gerade Verbindung 6">
            <a:extLst>
              <a:ext uri="{FF2B5EF4-FFF2-40B4-BE49-F238E27FC236}">
                <a16:creationId xmlns:a16="http://schemas.microsoft.com/office/drawing/2014/main" id="{2DDF5CDF-738F-C642-99E0-9875EB04DE06}"/>
              </a:ext>
            </a:extLst>
          </p:cNvPr>
          <p:cNvCxnSpPr>
            <a:cxnSpLocks/>
          </p:cNvCxnSpPr>
          <p:nvPr/>
        </p:nvCxnSpPr>
        <p:spPr>
          <a:xfrm>
            <a:off x="3733796" y="1314289"/>
            <a:ext cx="0" cy="2710287"/>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Pfeil nach rechts 10">
            <a:extLst>
              <a:ext uri="{FF2B5EF4-FFF2-40B4-BE49-F238E27FC236}">
                <a16:creationId xmlns:a16="http://schemas.microsoft.com/office/drawing/2014/main" id="{BD449BAC-C2D4-AB40-9AF3-AED23DD747FF}"/>
              </a:ext>
            </a:extLst>
          </p:cNvPr>
          <p:cNvSpPr/>
          <p:nvPr/>
        </p:nvSpPr>
        <p:spPr>
          <a:xfrm>
            <a:off x="921153" y="4353232"/>
            <a:ext cx="2741350" cy="213360"/>
          </a:xfrm>
          <a:prstGeom prst="rightArrow">
            <a:avLst/>
          </a:prstGeom>
          <a:solidFill>
            <a:schemeClr val="tx2"/>
          </a:solidFill>
          <a:ln w="63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2018-2020</a:t>
            </a:r>
          </a:p>
        </p:txBody>
      </p:sp>
      <p:sp>
        <p:nvSpPr>
          <p:cNvPr id="22" name="Pfeil nach rechts 21">
            <a:extLst>
              <a:ext uri="{FF2B5EF4-FFF2-40B4-BE49-F238E27FC236}">
                <a16:creationId xmlns:a16="http://schemas.microsoft.com/office/drawing/2014/main" id="{65C3260B-BD05-AB46-93CE-A818833B9B89}"/>
              </a:ext>
            </a:extLst>
          </p:cNvPr>
          <p:cNvSpPr/>
          <p:nvPr/>
        </p:nvSpPr>
        <p:spPr>
          <a:xfrm>
            <a:off x="3733796" y="4343400"/>
            <a:ext cx="1098392" cy="213360"/>
          </a:xfrm>
          <a:prstGeom prst="rightArrow">
            <a:avLst/>
          </a:prstGeom>
          <a:solidFill>
            <a:schemeClr val="tx2">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2021</a:t>
            </a:r>
          </a:p>
        </p:txBody>
      </p:sp>
      <p:cxnSp>
        <p:nvCxnSpPr>
          <p:cNvPr id="26" name="Gerade Verbindung 25">
            <a:extLst>
              <a:ext uri="{FF2B5EF4-FFF2-40B4-BE49-F238E27FC236}">
                <a16:creationId xmlns:a16="http://schemas.microsoft.com/office/drawing/2014/main" id="{390B1317-A776-8849-A422-0D81EC551545}"/>
              </a:ext>
            </a:extLst>
          </p:cNvPr>
          <p:cNvCxnSpPr>
            <a:cxnSpLocks/>
          </p:cNvCxnSpPr>
          <p:nvPr/>
        </p:nvCxnSpPr>
        <p:spPr>
          <a:xfrm flipH="1">
            <a:off x="921154" y="3559942"/>
            <a:ext cx="3911034"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Textfeld 2">
            <a:extLst>
              <a:ext uri="{FF2B5EF4-FFF2-40B4-BE49-F238E27FC236}">
                <a16:creationId xmlns:a16="http://schemas.microsoft.com/office/drawing/2014/main" id="{943C2059-2F54-A143-8A85-68E1E1503CF5}"/>
              </a:ext>
            </a:extLst>
          </p:cNvPr>
          <p:cNvSpPr txBox="1"/>
          <p:nvPr/>
        </p:nvSpPr>
        <p:spPr>
          <a:xfrm>
            <a:off x="5005884" y="898548"/>
            <a:ext cx="4244097" cy="738664"/>
          </a:xfrm>
          <a:prstGeom prst="rect">
            <a:avLst/>
          </a:prstGeom>
          <a:noFill/>
        </p:spPr>
        <p:txBody>
          <a:bodyPr wrap="square" rtlCol="0">
            <a:spAutoFit/>
          </a:bodyPr>
          <a:lstStyle/>
          <a:p>
            <a:r>
              <a:rPr lang="de-DE" dirty="0">
                <a:highlight>
                  <a:srgbClr val="FFFF00"/>
                </a:highlight>
              </a:rPr>
              <a:t>#TODO Titel Durchschnitt fehlt</a:t>
            </a:r>
          </a:p>
          <a:p>
            <a:r>
              <a:rPr lang="de-DE" dirty="0">
                <a:highlight>
                  <a:srgbClr val="FFFF00"/>
                </a:highlight>
              </a:rPr>
              <a:t># </a:t>
            </a:r>
            <a:r>
              <a:rPr lang="de-DE" dirty="0" err="1">
                <a:highlight>
                  <a:srgbClr val="FFFF00"/>
                </a:highlight>
              </a:rPr>
              <a:t>Mean</a:t>
            </a:r>
            <a:r>
              <a:rPr lang="de-DE" dirty="0">
                <a:highlight>
                  <a:srgbClr val="FFFF00"/>
                </a:highlight>
              </a:rPr>
              <a:t>, </a:t>
            </a:r>
            <a:r>
              <a:rPr lang="de-DE" dirty="0" err="1">
                <a:highlight>
                  <a:srgbClr val="FFFF00"/>
                </a:highlight>
              </a:rPr>
              <a:t>Sqrt</a:t>
            </a:r>
            <a:r>
              <a:rPr lang="de-DE" dirty="0">
                <a:highlight>
                  <a:srgbClr val="FFFF00"/>
                </a:highlight>
              </a:rPr>
              <a:t> usw. hier rein für die Bewertung des Modells</a:t>
            </a:r>
          </a:p>
        </p:txBody>
      </p:sp>
      <p:sp>
        <p:nvSpPr>
          <p:cNvPr id="4" name="Rechteck 3">
            <a:extLst>
              <a:ext uri="{FF2B5EF4-FFF2-40B4-BE49-F238E27FC236}">
                <a16:creationId xmlns:a16="http://schemas.microsoft.com/office/drawing/2014/main" id="{8E6AA6E3-DC08-B747-A525-352778EEDEA8}"/>
              </a:ext>
            </a:extLst>
          </p:cNvPr>
          <p:cNvSpPr/>
          <p:nvPr/>
        </p:nvSpPr>
        <p:spPr>
          <a:xfrm>
            <a:off x="3061252" y="1407381"/>
            <a:ext cx="365758" cy="111305"/>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dirty="0"/>
              <a:t>Zahl</a:t>
            </a:r>
          </a:p>
        </p:txBody>
      </p:sp>
    </p:spTree>
    <p:extLst>
      <p:ext uri="{BB962C8B-B14F-4D97-AF65-F5344CB8AC3E}">
        <p14:creationId xmlns:p14="http://schemas.microsoft.com/office/powerpoint/2010/main" val="28875760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819337DC-F72A-404E-84A5-1D7581C94C6B}"/>
              </a:ext>
            </a:extLst>
          </p:cNvPr>
          <p:cNvPicPr>
            <a:picLocks noChangeAspect="1"/>
          </p:cNvPicPr>
          <p:nvPr/>
        </p:nvPicPr>
        <p:blipFill>
          <a:blip r:embed="rId3"/>
          <a:stretch>
            <a:fillRect/>
          </a:stretch>
        </p:blipFill>
        <p:spPr>
          <a:xfrm>
            <a:off x="269168" y="1244342"/>
            <a:ext cx="4736944" cy="2922141"/>
          </a:xfrm>
          <a:prstGeom prst="rect">
            <a:avLst/>
          </a:prstGeom>
        </p:spPr>
      </p:pic>
      <p:sp>
        <p:nvSpPr>
          <p:cNvPr id="4" name="Textfeld 3">
            <a:extLst>
              <a:ext uri="{FF2B5EF4-FFF2-40B4-BE49-F238E27FC236}">
                <a16:creationId xmlns:a16="http://schemas.microsoft.com/office/drawing/2014/main" id="{08E2DD84-B75A-AD4F-8BF9-CDCD907D19C7}"/>
              </a:ext>
            </a:extLst>
          </p:cNvPr>
          <p:cNvSpPr txBox="1"/>
          <p:nvPr/>
        </p:nvSpPr>
        <p:spPr>
          <a:xfrm>
            <a:off x="677525" y="4352631"/>
            <a:ext cx="3042292" cy="523220"/>
          </a:xfrm>
          <a:prstGeom prst="rect">
            <a:avLst/>
          </a:prstGeom>
          <a:noFill/>
        </p:spPr>
        <p:txBody>
          <a:bodyPr wrap="square" rtlCol="0">
            <a:spAutoFit/>
          </a:bodyPr>
          <a:lstStyle/>
          <a:p>
            <a:pPr marL="285750" indent="-285750">
              <a:buFontTx/>
              <a:buChar char="-"/>
            </a:pPr>
            <a:r>
              <a:rPr lang="de-DE" dirty="0"/>
              <a:t>TODO: </a:t>
            </a:r>
            <a:r>
              <a:rPr lang="de-DE" dirty="0" err="1"/>
              <a:t>titel</a:t>
            </a:r>
            <a:r>
              <a:rPr lang="de-DE" dirty="0"/>
              <a:t> fehlt</a:t>
            </a:r>
          </a:p>
          <a:p>
            <a:pPr marL="285750" indent="-285750">
              <a:buFontTx/>
              <a:buChar char="-"/>
            </a:pPr>
            <a:r>
              <a:rPr lang="de-DE" dirty="0"/>
              <a:t>Anzahl Aufträge insgesamt</a:t>
            </a:r>
          </a:p>
        </p:txBody>
      </p:sp>
    </p:spTree>
    <p:extLst>
      <p:ext uri="{BB962C8B-B14F-4D97-AF65-F5344CB8AC3E}">
        <p14:creationId xmlns:p14="http://schemas.microsoft.com/office/powerpoint/2010/main" val="3321633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Zeitreihenanalyse: Entwicklung der </a:t>
            </a:r>
            <a:r>
              <a:rPr lang="de-DE" dirty="0" err="1">
                <a:latin typeface="Oswald"/>
                <a:ea typeface="Oswald"/>
                <a:cs typeface="Oswald"/>
                <a:sym typeface="Oswald"/>
              </a:rPr>
              <a:t>Spediteurkosten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3" name="Rechteck 2">
            <a:extLst>
              <a:ext uri="{FF2B5EF4-FFF2-40B4-BE49-F238E27FC236}">
                <a16:creationId xmlns:a16="http://schemas.microsoft.com/office/drawing/2014/main" id="{36BE4021-E7B2-234F-A642-CAD615ADDC22}"/>
              </a:ext>
            </a:extLst>
          </p:cNvPr>
          <p:cNvSpPr/>
          <p:nvPr/>
        </p:nvSpPr>
        <p:spPr>
          <a:xfrm>
            <a:off x="3858503" y="2417862"/>
            <a:ext cx="1426994" cy="307777"/>
          </a:xfrm>
          <a:prstGeom prst="rect">
            <a:avLst/>
          </a:prstGeom>
        </p:spPr>
        <p:txBody>
          <a:bodyPr wrap="none">
            <a:spAutoFit/>
          </a:bodyPr>
          <a:lstStyle/>
          <a:p>
            <a:r>
              <a:rPr lang="de-DE" dirty="0">
                <a:latin typeface="Oswald"/>
                <a:ea typeface="Oswald"/>
                <a:cs typeface="Oswald"/>
                <a:sym typeface="Oswald"/>
              </a:rPr>
              <a:t>Transport </a:t>
            </a:r>
            <a:r>
              <a:rPr lang="de-DE" dirty="0" err="1">
                <a:latin typeface="Oswald"/>
                <a:ea typeface="Oswald"/>
                <a:cs typeface="Oswald"/>
                <a:sym typeface="Oswald"/>
              </a:rPr>
              <a:t>Assigned</a:t>
            </a:r>
            <a:endParaRPr lang="de-DE" dirty="0"/>
          </a:p>
        </p:txBody>
      </p:sp>
    </p:spTree>
    <p:extLst>
      <p:ext uri="{BB962C8B-B14F-4D97-AF65-F5344CB8AC3E}">
        <p14:creationId xmlns:p14="http://schemas.microsoft.com/office/powerpoint/2010/main" val="2167628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561106"/>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Korrelation</a:t>
            </a:r>
          </a:p>
        </p:txBody>
      </p:sp>
    </p:spTree>
    <p:extLst>
      <p:ext uri="{BB962C8B-B14F-4D97-AF65-F5344CB8AC3E}">
        <p14:creationId xmlns:p14="http://schemas.microsoft.com/office/powerpoint/2010/main" val="12754773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Korrelation Vorbereitung und Herausforderung</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Textfeld 4">
            <a:extLst>
              <a:ext uri="{FF2B5EF4-FFF2-40B4-BE49-F238E27FC236}">
                <a16:creationId xmlns:a16="http://schemas.microsoft.com/office/drawing/2014/main" id="{9FE3613A-A18C-284F-BF78-9C08B1B58A6C}"/>
              </a:ext>
            </a:extLst>
          </p:cNvPr>
          <p:cNvSpPr txBox="1"/>
          <p:nvPr/>
        </p:nvSpPr>
        <p:spPr>
          <a:xfrm>
            <a:off x="457200" y="1192306"/>
            <a:ext cx="8544187" cy="3539430"/>
          </a:xfrm>
          <a:prstGeom prst="rect">
            <a:avLst/>
          </a:prstGeom>
          <a:noFill/>
        </p:spPr>
        <p:txBody>
          <a:bodyPr wrap="square" rtlCol="0">
            <a:spAutoFit/>
          </a:bodyPr>
          <a:lstStyle/>
          <a:p>
            <a:r>
              <a:rPr lang="de-DE" b="1" dirty="0"/>
              <a:t>Externe Faktoren:</a:t>
            </a:r>
          </a:p>
          <a:p>
            <a:pPr marL="285750" indent="-285750">
              <a:buFontTx/>
              <a:buChar char="-"/>
            </a:pPr>
            <a:r>
              <a:rPr lang="de-DE" b="1" dirty="0">
                <a:highlight>
                  <a:srgbClr val="FF0000"/>
                </a:highlight>
              </a:rPr>
              <a:t>Diesel</a:t>
            </a:r>
            <a:r>
              <a:rPr lang="de-DE" dirty="0"/>
              <a:t> </a:t>
            </a:r>
            <a:r>
              <a:rPr lang="de-DE" dirty="0">
                <a:sym typeface="Wingdings" pitchFamily="2" charset="2"/>
              </a:rPr>
              <a:t> </a:t>
            </a:r>
            <a:r>
              <a:rPr lang="de-DE" dirty="0"/>
              <a:t>Korreliert nicht, 0.13, da Benzinpreise in 2017/2018/2019 steigen und in 2020 sinken</a:t>
            </a:r>
          </a:p>
          <a:p>
            <a:pPr marL="285750" indent="-285750">
              <a:buFontTx/>
              <a:buChar char="-"/>
            </a:pPr>
            <a:r>
              <a:rPr lang="de-DE" b="1" dirty="0">
                <a:highlight>
                  <a:srgbClr val="FF0000"/>
                </a:highlight>
              </a:rPr>
              <a:t>Google Trends zu „Spedition“ und „Transport“ </a:t>
            </a:r>
            <a:r>
              <a:rPr lang="de-DE" dirty="0">
                <a:sym typeface="Wingdings" pitchFamily="2" charset="2"/>
              </a:rPr>
              <a:t> 0,3 </a:t>
            </a:r>
            <a:r>
              <a:rPr lang="de-DE" dirty="0"/>
              <a:t>Korreliert nicht, da zu wenig Suchanfrage gemacht worden ist</a:t>
            </a:r>
          </a:p>
          <a:p>
            <a:pPr marL="285750" indent="-285750">
              <a:buFontTx/>
              <a:buChar char="-"/>
            </a:pPr>
            <a:r>
              <a:rPr lang="de-DE" dirty="0">
                <a:highlight>
                  <a:srgbClr val="FFFF00"/>
                </a:highlight>
              </a:rPr>
              <a:t>Transportauslastung in Europa </a:t>
            </a:r>
            <a:r>
              <a:rPr lang="de-DE" dirty="0">
                <a:highlight>
                  <a:srgbClr val="FFFF00"/>
                </a:highlight>
                <a:sym typeface="Wingdings" pitchFamily="2" charset="2"/>
              </a:rPr>
              <a:t>  gute Korrelation (hängt alles </a:t>
            </a:r>
            <a:r>
              <a:rPr lang="de-DE" dirty="0" err="1">
                <a:highlight>
                  <a:srgbClr val="FFFF00"/>
                </a:highlight>
                <a:sym typeface="Wingdings" pitchFamily="2" charset="2"/>
              </a:rPr>
              <a:t>zsm</a:t>
            </a:r>
            <a:r>
              <a:rPr lang="de-DE" dirty="0">
                <a:highlight>
                  <a:srgbClr val="FFFF00"/>
                </a:highlight>
                <a:sym typeface="Wingdings" pitchFamily="2" charset="2"/>
              </a:rPr>
              <a:t> drunter)</a:t>
            </a:r>
            <a:endParaRPr lang="de-DE" dirty="0">
              <a:highlight>
                <a:srgbClr val="FFFF00"/>
              </a:highlight>
            </a:endParaRPr>
          </a:p>
          <a:p>
            <a:pPr marL="285750" indent="-285750">
              <a:buFontTx/>
              <a:buChar char="-"/>
            </a:pPr>
            <a:r>
              <a:rPr lang="de-DE" dirty="0">
                <a:highlight>
                  <a:srgbClr val="FFFF00"/>
                </a:highlight>
              </a:rPr>
              <a:t>LKW Maut Fahrleistungsindex </a:t>
            </a:r>
            <a:r>
              <a:rPr lang="de-DE" dirty="0">
                <a:highlight>
                  <a:srgbClr val="FFFF00"/>
                </a:highlight>
                <a:sym typeface="Wingdings" pitchFamily="2" charset="2"/>
              </a:rPr>
              <a:t>  gute Korrelation (aber korreliert auch mit Trade Value)</a:t>
            </a:r>
            <a:endParaRPr lang="de-DE" dirty="0">
              <a:highlight>
                <a:srgbClr val="FFFF00"/>
              </a:highlight>
            </a:endParaRPr>
          </a:p>
          <a:p>
            <a:pPr marL="285750" indent="-285750">
              <a:buFontTx/>
              <a:buChar char="-"/>
            </a:pPr>
            <a:r>
              <a:rPr lang="de-DE" dirty="0">
                <a:highlight>
                  <a:srgbClr val="FFFF00"/>
                </a:highlight>
              </a:rPr>
              <a:t>Trade Value. Wieviel Deutschland mit anderen Ländern handelt (Import &amp; Export) </a:t>
            </a:r>
            <a:r>
              <a:rPr lang="de-DE" dirty="0">
                <a:highlight>
                  <a:srgbClr val="FFFF00"/>
                </a:highlight>
                <a:sym typeface="Wingdings" pitchFamily="2" charset="2"/>
              </a:rPr>
              <a:t> gute Korrelation</a:t>
            </a:r>
            <a:endParaRPr lang="de-DE" dirty="0">
              <a:highlight>
                <a:srgbClr val="FFFF00"/>
              </a:highlight>
            </a:endParaRPr>
          </a:p>
          <a:p>
            <a:endParaRPr lang="de-DE" dirty="0"/>
          </a:p>
          <a:p>
            <a:endParaRPr lang="de-DE" dirty="0"/>
          </a:p>
          <a:p>
            <a:r>
              <a:rPr lang="de-DE" b="1" dirty="0"/>
              <a:t>Interne Faktoren:</a:t>
            </a:r>
          </a:p>
          <a:p>
            <a:pPr marL="285750" indent="-285750">
              <a:buFontTx/>
              <a:buChar char="-"/>
            </a:pPr>
            <a:r>
              <a:rPr lang="de-DE" b="1" dirty="0">
                <a:highlight>
                  <a:srgbClr val="FFFF00"/>
                </a:highlight>
              </a:rPr>
              <a:t>OTD</a:t>
            </a:r>
            <a:r>
              <a:rPr lang="de-DE" b="1" dirty="0"/>
              <a:t> </a:t>
            </a:r>
            <a:r>
              <a:rPr lang="de-DE" dirty="0">
                <a:sym typeface="Wingdings" pitchFamily="2" charset="2"/>
              </a:rPr>
              <a:t> Untersuchen, ob die Lieferpünktlichkeit mit der Marge korreliert</a:t>
            </a:r>
          </a:p>
          <a:p>
            <a:endParaRPr lang="de-DE" dirty="0">
              <a:sym typeface="Wingdings" pitchFamily="2" charset="2"/>
            </a:endParaRPr>
          </a:p>
          <a:p>
            <a:r>
              <a:rPr lang="de-DE" dirty="0">
                <a:sym typeface="Wingdings" pitchFamily="2" charset="2"/>
              </a:rPr>
              <a:t>Bennos Vorschlag:</a:t>
            </a:r>
          </a:p>
          <a:p>
            <a:pPr marL="285750" indent="-285750">
              <a:buFontTx/>
              <a:buChar char="-"/>
            </a:pPr>
            <a:r>
              <a:rPr lang="de-DE" dirty="0" err="1">
                <a:sym typeface="Wingdings" pitchFamily="2" charset="2"/>
              </a:rPr>
              <a:t>Requested_Arrival_Date</a:t>
            </a:r>
            <a:r>
              <a:rPr lang="de-DE" dirty="0">
                <a:sym typeface="Wingdings" pitchFamily="2" charset="2"/>
              </a:rPr>
              <a:t> umwandeln in</a:t>
            </a:r>
            <a:r>
              <a:rPr lang="de-DE" b="1" u="sng" dirty="0">
                <a:sym typeface="Wingdings" pitchFamily="2" charset="2"/>
              </a:rPr>
              <a:t> </a:t>
            </a:r>
            <a:r>
              <a:rPr lang="de-DE" b="1" u="sng" dirty="0" err="1">
                <a:sym typeface="Wingdings" pitchFamily="2" charset="2"/>
              </a:rPr>
              <a:t>Weekdays</a:t>
            </a:r>
            <a:r>
              <a:rPr lang="de-DE" b="1" u="sng" dirty="0">
                <a:sym typeface="Wingdings" pitchFamily="2" charset="2"/>
              </a:rPr>
              <a:t> </a:t>
            </a:r>
            <a:r>
              <a:rPr lang="de-DE" dirty="0">
                <a:sym typeface="Wingdings" pitchFamily="2" charset="2"/>
              </a:rPr>
              <a:t>und Durchschnittstabelle über die Marge erstellen</a:t>
            </a:r>
          </a:p>
          <a:p>
            <a:pPr lvl="4"/>
            <a:r>
              <a:rPr lang="de-DE" dirty="0">
                <a:sym typeface="Wingdings" pitchFamily="2" charset="2"/>
              </a:rPr>
              <a:t>       </a:t>
            </a:r>
            <a:r>
              <a:rPr lang="de-DE" dirty="0" err="1">
                <a:sym typeface="Wingdings" pitchFamily="2" charset="2"/>
              </a:rPr>
              <a:t>Transportprice</a:t>
            </a:r>
            <a:r>
              <a:rPr lang="de-DE" dirty="0">
                <a:sym typeface="Wingdings" pitchFamily="2" charset="2"/>
              </a:rPr>
              <a:t>, </a:t>
            </a:r>
            <a:r>
              <a:rPr lang="de-DE" dirty="0" err="1">
                <a:sym typeface="Wingdings" pitchFamily="2" charset="2"/>
              </a:rPr>
              <a:t>Transportbooked</a:t>
            </a:r>
            <a:r>
              <a:rPr lang="de-DE" dirty="0">
                <a:sym typeface="Wingdings" pitchFamily="2" charset="2"/>
              </a:rPr>
              <a:t>, </a:t>
            </a:r>
            <a:r>
              <a:rPr lang="de-DE" dirty="0" err="1">
                <a:sym typeface="Wingdings" pitchFamily="2" charset="2"/>
              </a:rPr>
              <a:t>Transportassigned</a:t>
            </a:r>
            <a:r>
              <a:rPr lang="de-DE" dirty="0">
                <a:sym typeface="Wingdings" pitchFamily="2" charset="2"/>
              </a:rPr>
              <a:t>, </a:t>
            </a:r>
          </a:p>
          <a:p>
            <a:pPr marL="285750" indent="-285750">
              <a:buFontTx/>
              <a:buChar char="-"/>
            </a:pPr>
            <a:endParaRPr lang="de-DE" dirty="0"/>
          </a:p>
        </p:txBody>
      </p:sp>
    </p:spTree>
    <p:extLst>
      <p:ext uri="{BB962C8B-B14F-4D97-AF65-F5344CB8AC3E}">
        <p14:creationId xmlns:p14="http://schemas.microsoft.com/office/powerpoint/2010/main" val="26247521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a:t>
            </a:r>
            <a:r>
              <a:rPr lang="de-DE" dirty="0">
                <a:highlight>
                  <a:srgbClr val="FFFF00"/>
                </a:highlight>
                <a:latin typeface="Oswald"/>
                <a:ea typeface="Oswald"/>
                <a:cs typeface="Oswald"/>
                <a:sym typeface="Oswald"/>
              </a:rPr>
              <a:t>Korrelation</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161FDD17-B270-0746-8082-B1FDAA64E944}"/>
              </a:ext>
            </a:extLst>
          </p:cNvPr>
          <p:cNvPicPr>
            <a:picLocks noChangeAspect="1"/>
          </p:cNvPicPr>
          <p:nvPr/>
        </p:nvPicPr>
        <p:blipFill>
          <a:blip r:embed="rId3"/>
          <a:stretch>
            <a:fillRect/>
          </a:stretch>
        </p:blipFill>
        <p:spPr>
          <a:xfrm>
            <a:off x="436613" y="1053000"/>
            <a:ext cx="5602785" cy="3456264"/>
          </a:xfrm>
          <a:prstGeom prst="rect">
            <a:avLst/>
          </a:prstGeom>
        </p:spPr>
      </p:pic>
      <p:pic>
        <p:nvPicPr>
          <p:cNvPr id="5" name="Grafik 4">
            <a:extLst>
              <a:ext uri="{FF2B5EF4-FFF2-40B4-BE49-F238E27FC236}">
                <a16:creationId xmlns:a16="http://schemas.microsoft.com/office/drawing/2014/main" id="{D1306036-2F68-A841-B78E-67A523834AF8}"/>
              </a:ext>
            </a:extLst>
          </p:cNvPr>
          <p:cNvPicPr>
            <a:picLocks noChangeAspect="1"/>
          </p:cNvPicPr>
          <p:nvPr/>
        </p:nvPicPr>
        <p:blipFill>
          <a:blip r:embed="rId4"/>
          <a:stretch>
            <a:fillRect/>
          </a:stretch>
        </p:blipFill>
        <p:spPr>
          <a:xfrm>
            <a:off x="6141761" y="1437110"/>
            <a:ext cx="3152678" cy="2269280"/>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Freihand 5">
                <a:extLst>
                  <a:ext uri="{FF2B5EF4-FFF2-40B4-BE49-F238E27FC236}">
                    <a16:creationId xmlns:a16="http://schemas.microsoft.com/office/drawing/2014/main" id="{6505801A-C9B7-564F-8C51-E1BFEA42A51F}"/>
                  </a:ext>
                </a:extLst>
              </p14:cNvPr>
              <p14:cNvContentPartPr/>
              <p14:nvPr/>
            </p14:nvContentPartPr>
            <p14:xfrm>
              <a:off x="6422532" y="1909899"/>
              <a:ext cx="158040" cy="226440"/>
            </p14:xfrm>
          </p:contentPart>
        </mc:Choice>
        <mc:Fallback xmlns="">
          <p:pic>
            <p:nvPicPr>
              <p:cNvPr id="6" name="Freihand 5">
                <a:extLst>
                  <a:ext uri="{FF2B5EF4-FFF2-40B4-BE49-F238E27FC236}">
                    <a16:creationId xmlns:a16="http://schemas.microsoft.com/office/drawing/2014/main" id="{6505801A-C9B7-564F-8C51-E1BFEA42A51F}"/>
                  </a:ext>
                </a:extLst>
              </p:cNvPr>
              <p:cNvPicPr/>
              <p:nvPr/>
            </p:nvPicPr>
            <p:blipFill>
              <a:blip r:embed="rId6"/>
              <a:stretch>
                <a:fillRect/>
              </a:stretch>
            </p:blipFill>
            <p:spPr>
              <a:xfrm>
                <a:off x="6418212" y="1905579"/>
                <a:ext cx="16668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Freihand 6">
                <a:extLst>
                  <a:ext uri="{FF2B5EF4-FFF2-40B4-BE49-F238E27FC236}">
                    <a16:creationId xmlns:a16="http://schemas.microsoft.com/office/drawing/2014/main" id="{1C7B724B-DD6B-5A47-B1D1-D870E562C330}"/>
                  </a:ext>
                </a:extLst>
              </p14:cNvPr>
              <p14:cNvContentPartPr/>
              <p14:nvPr/>
            </p14:nvContentPartPr>
            <p14:xfrm>
              <a:off x="7536012" y="2198979"/>
              <a:ext cx="217800" cy="233640"/>
            </p14:xfrm>
          </p:contentPart>
        </mc:Choice>
        <mc:Fallback xmlns="">
          <p:pic>
            <p:nvPicPr>
              <p:cNvPr id="7" name="Freihand 6">
                <a:extLst>
                  <a:ext uri="{FF2B5EF4-FFF2-40B4-BE49-F238E27FC236}">
                    <a16:creationId xmlns:a16="http://schemas.microsoft.com/office/drawing/2014/main" id="{1C7B724B-DD6B-5A47-B1D1-D870E562C330}"/>
                  </a:ext>
                </a:extLst>
              </p:cNvPr>
              <p:cNvPicPr/>
              <p:nvPr/>
            </p:nvPicPr>
            <p:blipFill>
              <a:blip r:embed="rId8"/>
              <a:stretch>
                <a:fillRect/>
              </a:stretch>
            </p:blipFill>
            <p:spPr>
              <a:xfrm>
                <a:off x="7531692" y="2194659"/>
                <a:ext cx="2264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Freihand 9">
                <a:extLst>
                  <a:ext uri="{FF2B5EF4-FFF2-40B4-BE49-F238E27FC236}">
                    <a16:creationId xmlns:a16="http://schemas.microsoft.com/office/drawing/2014/main" id="{F0ABFFBC-A8D7-D04C-8584-D240C518EE50}"/>
                  </a:ext>
                </a:extLst>
              </p14:cNvPr>
              <p14:cNvContentPartPr/>
              <p14:nvPr/>
            </p14:nvContentPartPr>
            <p14:xfrm>
              <a:off x="6265212" y="2851659"/>
              <a:ext cx="529560" cy="861480"/>
            </p14:xfrm>
          </p:contentPart>
        </mc:Choice>
        <mc:Fallback xmlns="">
          <p:pic>
            <p:nvPicPr>
              <p:cNvPr id="10" name="Freihand 9">
                <a:extLst>
                  <a:ext uri="{FF2B5EF4-FFF2-40B4-BE49-F238E27FC236}">
                    <a16:creationId xmlns:a16="http://schemas.microsoft.com/office/drawing/2014/main" id="{F0ABFFBC-A8D7-D04C-8584-D240C518EE50}"/>
                  </a:ext>
                </a:extLst>
              </p:cNvPr>
              <p:cNvPicPr/>
              <p:nvPr/>
            </p:nvPicPr>
            <p:blipFill>
              <a:blip r:embed="rId10"/>
              <a:stretch>
                <a:fillRect/>
              </a:stretch>
            </p:blipFill>
            <p:spPr>
              <a:xfrm>
                <a:off x="6260892" y="2847339"/>
                <a:ext cx="538200" cy="870120"/>
              </a:xfrm>
              <a:prstGeom prst="rect">
                <a:avLst/>
              </a:prstGeom>
            </p:spPr>
          </p:pic>
        </mc:Fallback>
      </mc:AlternateContent>
    </p:spTree>
    <p:extLst>
      <p:ext uri="{BB962C8B-B14F-4D97-AF65-F5344CB8AC3E}">
        <p14:creationId xmlns:p14="http://schemas.microsoft.com/office/powerpoint/2010/main" val="14117432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Korrelation</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29355775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Dashboard</a:t>
            </a:r>
          </a:p>
        </p:txBody>
      </p:sp>
    </p:spTree>
    <p:extLst>
      <p:ext uri="{BB962C8B-B14F-4D97-AF65-F5344CB8AC3E}">
        <p14:creationId xmlns:p14="http://schemas.microsoft.com/office/powerpoint/2010/main" val="11683914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1. Dashboard: Finanzabteilung</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9" name="Grafik 8">
            <a:extLst>
              <a:ext uri="{FF2B5EF4-FFF2-40B4-BE49-F238E27FC236}">
                <a16:creationId xmlns:a16="http://schemas.microsoft.com/office/drawing/2014/main" id="{B4030429-D090-9F42-B5A6-7210A9092ED8}"/>
              </a:ext>
            </a:extLst>
          </p:cNvPr>
          <p:cNvPicPr>
            <a:picLocks noChangeAspect="1"/>
          </p:cNvPicPr>
          <p:nvPr/>
        </p:nvPicPr>
        <p:blipFill>
          <a:blip r:embed="rId3"/>
          <a:stretch>
            <a:fillRect/>
          </a:stretch>
        </p:blipFill>
        <p:spPr>
          <a:xfrm>
            <a:off x="655024" y="833431"/>
            <a:ext cx="7490814" cy="4210328"/>
          </a:xfrm>
          <a:prstGeom prst="rect">
            <a:avLst/>
          </a:prstGeom>
        </p:spPr>
      </p:pic>
    </p:spTree>
    <p:extLst>
      <p:ext uri="{BB962C8B-B14F-4D97-AF65-F5344CB8AC3E}">
        <p14:creationId xmlns:p14="http://schemas.microsoft.com/office/powerpoint/2010/main" val="41610818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04024"/>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2. Dashboard: Logistikabteilung</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13" name="Grafik 12">
            <a:extLst>
              <a:ext uri="{FF2B5EF4-FFF2-40B4-BE49-F238E27FC236}">
                <a16:creationId xmlns:a16="http://schemas.microsoft.com/office/drawing/2014/main" id="{FAD98AFB-2D5D-8348-A454-BBD381D1A33B}"/>
              </a:ext>
            </a:extLst>
          </p:cNvPr>
          <p:cNvPicPr>
            <a:picLocks noChangeAspect="1"/>
          </p:cNvPicPr>
          <p:nvPr/>
        </p:nvPicPr>
        <p:blipFill>
          <a:blip r:embed="rId3"/>
          <a:stretch>
            <a:fillRect/>
          </a:stretch>
        </p:blipFill>
        <p:spPr>
          <a:xfrm>
            <a:off x="693336" y="815550"/>
            <a:ext cx="7515157" cy="4228209"/>
          </a:xfrm>
          <a:prstGeom prst="rect">
            <a:avLst/>
          </a:prstGeom>
        </p:spPr>
      </p:pic>
    </p:spTree>
    <p:extLst>
      <p:ext uri="{BB962C8B-B14F-4D97-AF65-F5344CB8AC3E}">
        <p14:creationId xmlns:p14="http://schemas.microsoft.com/office/powerpoint/2010/main" val="3001656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Team</a:t>
            </a:r>
            <a:endParaRPr dirty="0">
              <a:latin typeface="Oswald"/>
              <a:ea typeface="Oswald"/>
              <a:cs typeface="Oswald"/>
              <a:sym typeface="Oswald"/>
            </a:endParaRPr>
          </a:p>
        </p:txBody>
      </p:sp>
      <p:sp>
        <p:nvSpPr>
          <p:cNvPr id="12" name="Textfeld 11">
            <a:extLst>
              <a:ext uri="{FF2B5EF4-FFF2-40B4-BE49-F238E27FC236}">
                <a16:creationId xmlns:a16="http://schemas.microsoft.com/office/drawing/2014/main" id="{808B0E14-3CAA-874F-8601-B259494722ED}"/>
              </a:ext>
            </a:extLst>
          </p:cNvPr>
          <p:cNvSpPr txBox="1"/>
          <p:nvPr/>
        </p:nvSpPr>
        <p:spPr>
          <a:xfrm>
            <a:off x="432233" y="3313635"/>
            <a:ext cx="1964505" cy="1292662"/>
          </a:xfrm>
          <a:prstGeom prst="rect">
            <a:avLst/>
          </a:prstGeom>
          <a:noFill/>
        </p:spPr>
        <p:txBody>
          <a:bodyPr wrap="square" rtlCol="0">
            <a:spAutoFit/>
          </a:bodyPr>
          <a:lstStyle/>
          <a:p>
            <a:r>
              <a:rPr lang="de-DE" b="1" dirty="0"/>
              <a:t>Anh-Thu Tran</a:t>
            </a:r>
          </a:p>
          <a:p>
            <a:r>
              <a:rPr lang="de-DE" sz="1200" dirty="0"/>
              <a:t>TU Berlin</a:t>
            </a:r>
          </a:p>
          <a:p>
            <a:r>
              <a:rPr lang="de-DE" sz="1200" dirty="0"/>
              <a:t>Wirtschaftsinformatik </a:t>
            </a:r>
          </a:p>
          <a:p>
            <a:r>
              <a:rPr lang="de-DE" sz="1200" dirty="0"/>
              <a:t>M. Sc.</a:t>
            </a:r>
          </a:p>
          <a:p>
            <a:endParaRPr lang="de-DE" sz="1400" dirty="0"/>
          </a:p>
          <a:p>
            <a:endParaRPr lang="de-DE" dirty="0"/>
          </a:p>
        </p:txBody>
      </p:sp>
      <p:pic>
        <p:nvPicPr>
          <p:cNvPr id="22" name="Grafik 21">
            <a:extLst>
              <a:ext uri="{FF2B5EF4-FFF2-40B4-BE49-F238E27FC236}">
                <a16:creationId xmlns:a16="http://schemas.microsoft.com/office/drawing/2014/main" id="{B0858827-0AB5-A946-B221-676B8A9D7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33" y="1387443"/>
            <a:ext cx="1964505" cy="1859732"/>
          </a:xfrm>
          <a:prstGeom prst="rect">
            <a:avLst/>
          </a:prstGeom>
        </p:spPr>
      </p:pic>
      <p:sp>
        <p:nvSpPr>
          <p:cNvPr id="30" name="Textfeld 29">
            <a:extLst>
              <a:ext uri="{FF2B5EF4-FFF2-40B4-BE49-F238E27FC236}">
                <a16:creationId xmlns:a16="http://schemas.microsoft.com/office/drawing/2014/main" id="{C5D7B38A-A3D1-5149-B970-EE8F1E6CFD9E}"/>
              </a:ext>
            </a:extLst>
          </p:cNvPr>
          <p:cNvSpPr txBox="1"/>
          <p:nvPr/>
        </p:nvSpPr>
        <p:spPr>
          <a:xfrm>
            <a:off x="2607393" y="3313635"/>
            <a:ext cx="1964505" cy="1292662"/>
          </a:xfrm>
          <a:prstGeom prst="rect">
            <a:avLst/>
          </a:prstGeom>
          <a:noFill/>
        </p:spPr>
        <p:txBody>
          <a:bodyPr wrap="square" rtlCol="0">
            <a:spAutoFit/>
          </a:bodyPr>
          <a:lstStyle/>
          <a:p>
            <a:r>
              <a:rPr lang="de-DE" b="1" dirty="0"/>
              <a:t>Wilke </a:t>
            </a:r>
            <a:r>
              <a:rPr lang="de-DE" b="1" dirty="0" err="1"/>
              <a:t>Klausing</a:t>
            </a:r>
            <a:endParaRPr lang="de-DE" b="1" dirty="0"/>
          </a:p>
          <a:p>
            <a:r>
              <a:rPr lang="de-DE" sz="1200" dirty="0"/>
              <a:t>TU Berlin</a:t>
            </a:r>
          </a:p>
          <a:p>
            <a:r>
              <a:rPr lang="de-DE" sz="1200" dirty="0"/>
              <a:t>Wirtschaftsinformatik </a:t>
            </a:r>
          </a:p>
          <a:p>
            <a:r>
              <a:rPr lang="de-DE" sz="1200" dirty="0"/>
              <a:t>M. Sc.</a:t>
            </a:r>
          </a:p>
          <a:p>
            <a:endParaRPr lang="de-DE" sz="1400" dirty="0"/>
          </a:p>
          <a:p>
            <a:endParaRPr lang="de-DE" dirty="0"/>
          </a:p>
        </p:txBody>
      </p:sp>
      <p:sp>
        <p:nvSpPr>
          <p:cNvPr id="31" name="Textfeld 30">
            <a:extLst>
              <a:ext uri="{FF2B5EF4-FFF2-40B4-BE49-F238E27FC236}">
                <a16:creationId xmlns:a16="http://schemas.microsoft.com/office/drawing/2014/main" id="{166688BF-02EC-2446-B702-211517AEC76D}"/>
              </a:ext>
            </a:extLst>
          </p:cNvPr>
          <p:cNvSpPr txBox="1"/>
          <p:nvPr/>
        </p:nvSpPr>
        <p:spPr>
          <a:xfrm>
            <a:off x="7008896" y="3313635"/>
            <a:ext cx="2015687" cy="1107996"/>
          </a:xfrm>
          <a:prstGeom prst="rect">
            <a:avLst/>
          </a:prstGeom>
          <a:noFill/>
        </p:spPr>
        <p:txBody>
          <a:bodyPr wrap="square" rtlCol="0">
            <a:spAutoFit/>
          </a:bodyPr>
          <a:lstStyle/>
          <a:p>
            <a:r>
              <a:rPr lang="de-DE" b="1" dirty="0"/>
              <a:t>Thi Minh Trang Dinh</a:t>
            </a:r>
          </a:p>
          <a:p>
            <a:r>
              <a:rPr lang="de-DE" sz="1200" dirty="0">
                <a:latin typeface="+mn-lt"/>
              </a:rPr>
              <a:t>TU Berlin</a:t>
            </a:r>
          </a:p>
          <a:p>
            <a:r>
              <a:rPr lang="de-DE" sz="1200" dirty="0">
                <a:latin typeface="+mn-lt"/>
              </a:rPr>
              <a:t>Wirtschaftsingenieurwesen</a:t>
            </a:r>
          </a:p>
          <a:p>
            <a:r>
              <a:rPr lang="de-DE" sz="1200" dirty="0">
                <a:latin typeface="+mn-lt"/>
              </a:rPr>
              <a:t>M. Sc.</a:t>
            </a:r>
          </a:p>
          <a:p>
            <a:endParaRPr lang="de-DE" dirty="0"/>
          </a:p>
        </p:txBody>
      </p:sp>
      <p:sp>
        <p:nvSpPr>
          <p:cNvPr id="32" name="Textfeld 31">
            <a:extLst>
              <a:ext uri="{FF2B5EF4-FFF2-40B4-BE49-F238E27FC236}">
                <a16:creationId xmlns:a16="http://schemas.microsoft.com/office/drawing/2014/main" id="{6DF7A789-7B43-294B-8BCD-7492E31D9B14}"/>
              </a:ext>
            </a:extLst>
          </p:cNvPr>
          <p:cNvSpPr txBox="1"/>
          <p:nvPr/>
        </p:nvSpPr>
        <p:spPr>
          <a:xfrm>
            <a:off x="4782553" y="3313635"/>
            <a:ext cx="2015687" cy="1292662"/>
          </a:xfrm>
          <a:prstGeom prst="rect">
            <a:avLst/>
          </a:prstGeom>
          <a:noFill/>
        </p:spPr>
        <p:txBody>
          <a:bodyPr wrap="square" rtlCol="0">
            <a:spAutoFit/>
          </a:bodyPr>
          <a:lstStyle/>
          <a:p>
            <a:r>
              <a:rPr lang="de-DE" b="1" dirty="0" err="1"/>
              <a:t>Toke</a:t>
            </a:r>
            <a:r>
              <a:rPr lang="de-DE" b="1" dirty="0"/>
              <a:t> Schöning</a:t>
            </a:r>
          </a:p>
          <a:p>
            <a:r>
              <a:rPr lang="de-DE" sz="1200" dirty="0"/>
              <a:t>TU Berlin</a:t>
            </a:r>
          </a:p>
          <a:p>
            <a:r>
              <a:rPr lang="de-DE" sz="1200" dirty="0"/>
              <a:t>Wirtschaftsingenieurwesen M. Sc.</a:t>
            </a:r>
          </a:p>
          <a:p>
            <a:endParaRPr lang="de-DE" sz="1400" dirty="0"/>
          </a:p>
          <a:p>
            <a:endParaRPr lang="de-DE" dirty="0"/>
          </a:p>
        </p:txBody>
      </p:sp>
      <p:pic>
        <p:nvPicPr>
          <p:cNvPr id="4" name="Grafik 3">
            <a:extLst>
              <a:ext uri="{FF2B5EF4-FFF2-40B4-BE49-F238E27FC236}">
                <a16:creationId xmlns:a16="http://schemas.microsoft.com/office/drawing/2014/main" id="{F270AF6C-3D18-4643-85A0-A8284B26B7FF}"/>
              </a:ext>
            </a:extLst>
          </p:cNvPr>
          <p:cNvPicPr>
            <a:picLocks noChangeAspect="1"/>
          </p:cNvPicPr>
          <p:nvPr/>
        </p:nvPicPr>
        <p:blipFill rotWithShape="1">
          <a:blip r:embed="rId4"/>
          <a:srcRect l="12493" t="16091" r="13243" b="1162"/>
          <a:stretch/>
        </p:blipFill>
        <p:spPr>
          <a:xfrm>
            <a:off x="2620361" y="1387443"/>
            <a:ext cx="1976783" cy="1859732"/>
          </a:xfrm>
          <a:prstGeom prst="rect">
            <a:avLst/>
          </a:prstGeom>
        </p:spPr>
      </p:pic>
      <p:pic>
        <p:nvPicPr>
          <p:cNvPr id="7" name="Grafik 6" descr="Ein Bild, das Gras, draußen, Person, stehend enthält.&#10;&#10;Automatisch generierte Beschreibung">
            <a:extLst>
              <a:ext uri="{FF2B5EF4-FFF2-40B4-BE49-F238E27FC236}">
                <a16:creationId xmlns:a16="http://schemas.microsoft.com/office/drawing/2014/main" id="{7D088BE6-284F-4C2E-BAA9-587AB19EF018}"/>
              </a:ext>
            </a:extLst>
          </p:cNvPr>
          <p:cNvPicPr>
            <a:picLocks noChangeAspect="1"/>
          </p:cNvPicPr>
          <p:nvPr/>
        </p:nvPicPr>
        <p:blipFill rotWithShape="1">
          <a:blip r:embed="rId5"/>
          <a:srcRect l="39784" t="37968" r="2362" b="26283"/>
          <a:stretch/>
        </p:blipFill>
        <p:spPr>
          <a:xfrm>
            <a:off x="7008896" y="1387443"/>
            <a:ext cx="1970644" cy="1838739"/>
          </a:xfrm>
          <a:prstGeom prst="rect">
            <a:avLst/>
          </a:prstGeom>
        </p:spPr>
      </p:pic>
      <p:pic>
        <p:nvPicPr>
          <p:cNvPr id="5" name="Grafik 4">
            <a:extLst>
              <a:ext uri="{FF2B5EF4-FFF2-40B4-BE49-F238E27FC236}">
                <a16:creationId xmlns:a16="http://schemas.microsoft.com/office/drawing/2014/main" id="{634266D4-7645-064A-9795-20F5609E43B8}"/>
              </a:ext>
            </a:extLst>
          </p:cNvPr>
          <p:cNvPicPr>
            <a:picLocks noChangeAspect="1"/>
          </p:cNvPicPr>
          <p:nvPr/>
        </p:nvPicPr>
        <p:blipFill rotWithShape="1">
          <a:blip r:embed="rId6"/>
          <a:srcRect t="7044" b="18146"/>
          <a:stretch/>
        </p:blipFill>
        <p:spPr>
          <a:xfrm>
            <a:off x="4820767" y="1403187"/>
            <a:ext cx="1955139" cy="1828244"/>
          </a:xfrm>
          <a:prstGeom prst="rect">
            <a:avLst/>
          </a:prstGeom>
        </p:spPr>
      </p:pic>
    </p:spTree>
    <p:extLst>
      <p:ext uri="{BB962C8B-B14F-4D97-AF65-F5344CB8AC3E}">
        <p14:creationId xmlns:p14="http://schemas.microsoft.com/office/powerpoint/2010/main" val="1607475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 </a:t>
            </a:r>
            <a:r>
              <a:rPr lang="de-DE" dirty="0">
                <a:highlight>
                  <a:srgbClr val="FFFF00"/>
                </a:highlight>
                <a:latin typeface="Oswald"/>
                <a:ea typeface="Oswald"/>
                <a:cs typeface="Oswald"/>
                <a:sym typeface="Oswald"/>
              </a:rPr>
              <a:t>Inspiration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0ABA4674-3BDA-0D43-82F5-C44440A07377}"/>
              </a:ext>
            </a:extLst>
          </p:cNvPr>
          <p:cNvPicPr>
            <a:picLocks noChangeAspect="1"/>
          </p:cNvPicPr>
          <p:nvPr/>
        </p:nvPicPr>
        <p:blipFill>
          <a:blip r:embed="rId3"/>
          <a:stretch>
            <a:fillRect/>
          </a:stretch>
        </p:blipFill>
        <p:spPr>
          <a:xfrm>
            <a:off x="660303" y="288159"/>
            <a:ext cx="8560079" cy="4755600"/>
          </a:xfrm>
          <a:prstGeom prst="rect">
            <a:avLst/>
          </a:prstGeom>
        </p:spPr>
      </p:pic>
    </p:spTree>
    <p:extLst>
      <p:ext uri="{BB962C8B-B14F-4D97-AF65-F5344CB8AC3E}">
        <p14:creationId xmlns:p14="http://schemas.microsoft.com/office/powerpoint/2010/main" val="34504126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a:t>
            </a:r>
            <a:r>
              <a:rPr lang="de-DE" dirty="0">
                <a:highlight>
                  <a:srgbClr val="FFFF00"/>
                </a:highlight>
                <a:latin typeface="Oswald"/>
                <a:ea typeface="Oswald"/>
                <a:cs typeface="Oswald"/>
                <a:sym typeface="Oswald"/>
              </a:rPr>
              <a:t>Dashboard: Zusammenfassung</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8D3E47FB-CF49-FD4B-B0B7-C11242B1C04D}"/>
              </a:ext>
            </a:extLst>
          </p:cNvPr>
          <p:cNvSpPr txBox="1"/>
          <p:nvPr/>
        </p:nvSpPr>
        <p:spPr>
          <a:xfrm>
            <a:off x="839244" y="1215025"/>
            <a:ext cx="4446740" cy="1384995"/>
          </a:xfrm>
          <a:prstGeom prst="rect">
            <a:avLst/>
          </a:prstGeom>
          <a:noFill/>
        </p:spPr>
        <p:txBody>
          <a:bodyPr wrap="square" rtlCol="0">
            <a:spAutoFit/>
          </a:bodyPr>
          <a:lstStyle/>
          <a:p>
            <a:r>
              <a:rPr lang="de-DE" dirty="0"/>
              <a:t>Herausforderung:</a:t>
            </a:r>
          </a:p>
          <a:p>
            <a:r>
              <a:rPr lang="de-DE" dirty="0"/>
              <a:t>….</a:t>
            </a:r>
          </a:p>
          <a:p>
            <a:endParaRPr lang="de-DE" dirty="0"/>
          </a:p>
          <a:p>
            <a:endParaRPr lang="de-DE" dirty="0"/>
          </a:p>
          <a:p>
            <a:r>
              <a:rPr lang="de-DE" dirty="0"/>
              <a:t>Anwendung/Vorteile:</a:t>
            </a:r>
          </a:p>
          <a:p>
            <a:r>
              <a:rPr lang="de-DE" dirty="0"/>
              <a:t>…</a:t>
            </a:r>
          </a:p>
        </p:txBody>
      </p:sp>
    </p:spTree>
    <p:extLst>
      <p:ext uri="{BB962C8B-B14F-4D97-AF65-F5344CB8AC3E}">
        <p14:creationId xmlns:p14="http://schemas.microsoft.com/office/powerpoint/2010/main" val="17269572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highlight>
                  <a:srgbClr val="FFFF00"/>
                </a:highlight>
                <a:latin typeface="Oswald"/>
                <a:ea typeface="Oswald"/>
                <a:cs typeface="Oswald"/>
                <a:sym typeface="Oswald"/>
              </a:rPr>
              <a:t>Erkenntnisse und Vorschläge</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lvl="0"/>
            <a:r>
              <a:rPr lang="de-DE" sz="600" dirty="0">
                <a:solidFill>
                  <a:srgbClr val="999999"/>
                </a:solidFill>
              </a:rPr>
              <a:t>https://</a:t>
            </a:r>
            <a:r>
              <a:rPr lang="de-DE" sz="600" dirty="0" err="1">
                <a:solidFill>
                  <a:srgbClr val="999999"/>
                </a:solidFill>
              </a:rPr>
              <a:t>www.eurologport.eu</a:t>
            </a:r>
            <a:r>
              <a:rPr lang="de-DE" sz="600" dirty="0">
                <a:solidFill>
                  <a:srgbClr val="999999"/>
                </a:solidFill>
              </a:rPr>
              <a:t>/</a:t>
            </a:r>
            <a:r>
              <a:rPr lang="de-DE" sz="600" dirty="0" err="1">
                <a:solidFill>
                  <a:srgbClr val="999999"/>
                </a:solidFill>
              </a:rPr>
              <a:t>shell</a:t>
            </a:r>
            <a:r>
              <a:rPr lang="de-DE" sz="600" dirty="0">
                <a:solidFill>
                  <a:srgbClr val="999999"/>
                </a:solidFill>
              </a:rPr>
              <a:t>-</a:t>
            </a:r>
            <a:r>
              <a:rPr lang="de-DE" sz="600" dirty="0" err="1">
                <a:solidFill>
                  <a:srgbClr val="999999"/>
                </a:solidFill>
              </a:rPr>
              <a:t>invests</a:t>
            </a:r>
            <a:r>
              <a:rPr lang="de-DE" sz="600" dirty="0">
                <a:solidFill>
                  <a:srgbClr val="999999"/>
                </a:solidFill>
              </a:rPr>
              <a:t>-in-</a:t>
            </a:r>
            <a:r>
              <a:rPr lang="de-DE" sz="600" dirty="0" err="1">
                <a:solidFill>
                  <a:srgbClr val="999999"/>
                </a:solidFill>
              </a:rPr>
              <a:t>instafreight</a:t>
            </a:r>
            <a:r>
              <a:rPr lang="de-DE" sz="600" dirty="0">
                <a:solidFill>
                  <a:srgbClr val="999999"/>
                </a:solidFill>
              </a:rPr>
              <a:t>/</a:t>
            </a:r>
            <a:endParaRPr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5019" y="2069710"/>
            <a:ext cx="4572000" cy="738664"/>
          </a:xfrm>
          <a:prstGeom prst="rect">
            <a:avLst/>
          </a:prstGeom>
        </p:spPr>
        <p:txBody>
          <a:bodyPr>
            <a:spAutoFit/>
          </a:bodyPr>
          <a:lstStyle/>
          <a:p>
            <a:pPr marL="285750" lvl="1" indent="-285750">
              <a:buFontTx/>
              <a:buChar char="-"/>
            </a:pPr>
            <a:r>
              <a:rPr lang="de-DE" dirty="0"/>
              <a:t>3PL rentiert sich mehr, weil…</a:t>
            </a:r>
          </a:p>
          <a:p>
            <a:pPr marL="285750" lvl="1" indent="-285750">
              <a:buFontTx/>
              <a:buChar char="-"/>
            </a:pPr>
            <a:r>
              <a:rPr lang="de-DE" dirty="0"/>
              <a:t>Gute Argumente + Begründung</a:t>
            </a:r>
          </a:p>
          <a:p>
            <a:pPr lvl="1"/>
            <a:endParaRPr lang="de-DE" dirty="0"/>
          </a:p>
        </p:txBody>
      </p:sp>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8711" y="1048765"/>
            <a:ext cx="914400" cy="914400"/>
          </a:xfrm>
          <a:prstGeom prst="rect">
            <a:avLst/>
          </a:prstGeom>
        </p:spPr>
      </p:pic>
    </p:spTree>
    <p:extLst>
      <p:ext uri="{BB962C8B-B14F-4D97-AF65-F5344CB8AC3E}">
        <p14:creationId xmlns:p14="http://schemas.microsoft.com/office/powerpoint/2010/main" val="40775882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Danke für Eure Aufmerksamkeit</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261284"/>
            <a:ext cx="8520600" cy="387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de" dirty="0">
                <a:latin typeface="Oswald"/>
                <a:ea typeface="Oswald"/>
                <a:cs typeface="Oswald"/>
                <a:sym typeface="Oswald"/>
              </a:rPr>
              <a:t>Quellen</a:t>
            </a:r>
            <a:endParaRPr sz="1800" dirty="0">
              <a:latin typeface="Oswald"/>
              <a:ea typeface="Oswald"/>
              <a:cs typeface="Oswald"/>
              <a:sym typeface="Oswald"/>
            </a:endParaRPr>
          </a:p>
        </p:txBody>
      </p:sp>
      <p:sp>
        <p:nvSpPr>
          <p:cNvPr id="2" name="Textfeld 1">
            <a:extLst>
              <a:ext uri="{FF2B5EF4-FFF2-40B4-BE49-F238E27FC236}">
                <a16:creationId xmlns:a16="http://schemas.microsoft.com/office/drawing/2014/main" id="{D97E2CEB-4A68-FC40-852E-6E43EF4E4AAD}"/>
              </a:ext>
            </a:extLst>
          </p:cNvPr>
          <p:cNvSpPr txBox="1"/>
          <p:nvPr/>
        </p:nvSpPr>
        <p:spPr>
          <a:xfrm>
            <a:off x="311700" y="694313"/>
            <a:ext cx="8381363" cy="3754874"/>
          </a:xfrm>
          <a:prstGeom prst="rect">
            <a:avLst/>
          </a:prstGeom>
          <a:noFill/>
        </p:spPr>
        <p:txBody>
          <a:bodyPr wrap="square" rtlCol="0">
            <a:spAutoFit/>
          </a:bodyPr>
          <a:lstStyle/>
          <a:p>
            <a:endParaRPr lang="de-DE" i="1" dirty="0">
              <a:solidFill>
                <a:schemeClr val="bg2">
                  <a:lumMod val="50000"/>
                </a:schemeClr>
              </a:solidFill>
            </a:endParaRPr>
          </a:p>
          <a:p>
            <a:r>
              <a:rPr lang="de-DE" i="1" dirty="0" err="1">
                <a:solidFill>
                  <a:schemeClr val="bg2">
                    <a:lumMod val="50000"/>
                  </a:schemeClr>
                </a:solidFill>
              </a:rPr>
              <a:t>Eurologport.eu</a:t>
            </a:r>
            <a:r>
              <a:rPr lang="de-DE" i="1" dirty="0">
                <a:solidFill>
                  <a:schemeClr val="bg2">
                    <a:lumMod val="50000"/>
                  </a:schemeClr>
                </a:solidFill>
              </a:rPr>
              <a:t> </a:t>
            </a:r>
            <a:r>
              <a:rPr lang="de-DE" dirty="0">
                <a:solidFill>
                  <a:schemeClr val="bg2">
                    <a:lumMod val="50000"/>
                  </a:schemeClr>
                </a:solidFill>
              </a:rPr>
              <a:t>(2020): Shell </a:t>
            </a:r>
            <a:r>
              <a:rPr lang="de-DE" dirty="0" err="1">
                <a:solidFill>
                  <a:schemeClr val="bg2">
                    <a:lumMod val="50000"/>
                  </a:schemeClr>
                </a:solidFill>
              </a:rPr>
              <a:t>invests</a:t>
            </a:r>
            <a:r>
              <a:rPr lang="de-DE" dirty="0">
                <a:solidFill>
                  <a:schemeClr val="bg2">
                    <a:lumMod val="50000"/>
                  </a:schemeClr>
                </a:solidFill>
              </a:rPr>
              <a:t> in </a:t>
            </a:r>
            <a:r>
              <a:rPr lang="de-DE" dirty="0" err="1">
                <a:solidFill>
                  <a:schemeClr val="bg2">
                    <a:lumMod val="50000"/>
                  </a:schemeClr>
                </a:solidFill>
              </a:rPr>
              <a:t>InstaFreight</a:t>
            </a:r>
            <a:r>
              <a:rPr lang="de-DE" dirty="0">
                <a:solidFill>
                  <a:schemeClr val="bg2">
                    <a:lumMod val="50000"/>
                  </a:schemeClr>
                </a:solidFill>
              </a:rPr>
              <a:t>, URL: https://</a:t>
            </a:r>
            <a:r>
              <a:rPr lang="de-DE" dirty="0" err="1">
                <a:solidFill>
                  <a:schemeClr val="bg2">
                    <a:lumMod val="50000"/>
                  </a:schemeClr>
                </a:solidFill>
              </a:rPr>
              <a:t>www.eurologport.eu</a:t>
            </a:r>
            <a:r>
              <a:rPr lang="de-DE" dirty="0">
                <a:solidFill>
                  <a:schemeClr val="bg2">
                    <a:lumMod val="50000"/>
                  </a:schemeClr>
                </a:solidFill>
              </a:rPr>
              <a:t>/</a:t>
            </a:r>
            <a:r>
              <a:rPr lang="de-DE" dirty="0" err="1">
                <a:solidFill>
                  <a:schemeClr val="bg2">
                    <a:lumMod val="50000"/>
                  </a:schemeClr>
                </a:solidFill>
              </a:rPr>
              <a:t>shell</a:t>
            </a:r>
            <a:r>
              <a:rPr lang="de-DE" dirty="0">
                <a:solidFill>
                  <a:schemeClr val="bg2">
                    <a:lumMod val="50000"/>
                  </a:schemeClr>
                </a:solidFill>
              </a:rPr>
              <a:t>-</a:t>
            </a:r>
            <a:r>
              <a:rPr lang="de-DE" dirty="0" err="1">
                <a:solidFill>
                  <a:schemeClr val="bg2">
                    <a:lumMod val="50000"/>
                  </a:schemeClr>
                </a:solidFill>
              </a:rPr>
              <a:t>invests</a:t>
            </a:r>
            <a:r>
              <a:rPr lang="de-DE" dirty="0">
                <a:solidFill>
                  <a:schemeClr val="bg2">
                    <a:lumMod val="50000"/>
                  </a:schemeClr>
                </a:solidFill>
              </a:rPr>
              <a:t>-in-</a:t>
            </a:r>
            <a:r>
              <a:rPr lang="de-DE" dirty="0" err="1">
                <a:solidFill>
                  <a:schemeClr val="bg2">
                    <a:lumMod val="50000"/>
                  </a:schemeClr>
                </a:solidFill>
              </a:rPr>
              <a:t>instafreight</a:t>
            </a:r>
            <a:r>
              <a:rPr lang="de-DE" dirty="0">
                <a:solidFill>
                  <a:schemeClr val="bg2">
                    <a:lumMod val="50000"/>
                  </a:schemeClr>
                </a:solidFill>
              </a:rPr>
              <a:t>/, letzter Zugriff: 15.02.2021</a:t>
            </a:r>
          </a:p>
          <a:p>
            <a:endParaRPr lang="de-DE" dirty="0">
              <a:solidFill>
                <a:schemeClr val="bg2">
                  <a:lumMod val="50000"/>
                </a:schemeClr>
              </a:solidFill>
            </a:endParaRPr>
          </a:p>
          <a:p>
            <a:r>
              <a:rPr lang="de-DE" i="1" dirty="0" err="1">
                <a:solidFill>
                  <a:schemeClr val="bg2">
                    <a:lumMod val="50000"/>
                  </a:schemeClr>
                </a:solidFill>
              </a:rPr>
              <a:t>eurostat</a:t>
            </a:r>
            <a:r>
              <a:rPr lang="de-DE" i="1" dirty="0">
                <a:solidFill>
                  <a:schemeClr val="bg2">
                    <a:lumMod val="50000"/>
                  </a:schemeClr>
                </a:solidFill>
              </a:rPr>
              <a:t> </a:t>
            </a:r>
            <a:r>
              <a:rPr lang="de-DE" dirty="0">
                <a:solidFill>
                  <a:schemeClr val="bg2">
                    <a:lumMod val="50000"/>
                  </a:schemeClr>
                </a:solidFill>
              </a:rPr>
              <a:t>(2021): Euro </a:t>
            </a:r>
            <a:r>
              <a:rPr lang="de-DE" dirty="0" err="1">
                <a:solidFill>
                  <a:schemeClr val="bg2">
                    <a:lumMod val="50000"/>
                  </a:schemeClr>
                </a:solidFill>
              </a:rPr>
              <a:t>area</a:t>
            </a:r>
            <a:r>
              <a:rPr lang="de-DE" dirty="0">
                <a:solidFill>
                  <a:schemeClr val="bg2">
                    <a:lumMod val="50000"/>
                  </a:schemeClr>
                </a:solidFill>
              </a:rPr>
              <a:t> 19 international </a:t>
            </a:r>
            <a:r>
              <a:rPr lang="de-DE" dirty="0" err="1">
                <a:solidFill>
                  <a:schemeClr val="bg2">
                    <a:lumMod val="50000"/>
                  </a:schemeClr>
                </a:solidFill>
              </a:rPr>
              <a:t>trade</a:t>
            </a:r>
            <a:r>
              <a:rPr lang="de-DE" dirty="0">
                <a:solidFill>
                  <a:schemeClr val="bg2">
                    <a:lumMod val="50000"/>
                  </a:schemeClr>
                </a:solidFill>
              </a:rPr>
              <a:t> - </a:t>
            </a:r>
            <a:r>
              <a:rPr lang="de-DE" dirty="0" err="1">
                <a:solidFill>
                  <a:schemeClr val="bg2">
                    <a:lumMod val="50000"/>
                  </a:schemeClr>
                </a:solidFill>
              </a:rPr>
              <a:t>monthly</a:t>
            </a:r>
            <a:r>
              <a:rPr lang="de-DE" dirty="0">
                <a:solidFill>
                  <a:schemeClr val="bg2">
                    <a:lumMod val="50000"/>
                  </a:schemeClr>
                </a:solidFill>
              </a:rPr>
              <a:t> </a:t>
            </a:r>
            <a:r>
              <a:rPr lang="de-DE" dirty="0" err="1">
                <a:solidFill>
                  <a:schemeClr val="bg2">
                    <a:lumMod val="50000"/>
                  </a:schemeClr>
                </a:solidFill>
              </a:rPr>
              <a:t>data</a:t>
            </a:r>
            <a:r>
              <a:rPr lang="de-DE" dirty="0">
                <a:solidFill>
                  <a:schemeClr val="bg2">
                    <a:lumMod val="50000"/>
                  </a:schemeClr>
                </a:solidFill>
              </a:rPr>
              <a:t>, URL:</a:t>
            </a:r>
          </a:p>
          <a:p>
            <a:r>
              <a:rPr lang="de-DE" dirty="0">
                <a:solidFill>
                  <a:schemeClr val="bg2">
                    <a:lumMod val="50000"/>
                  </a:schemeClr>
                </a:solidFill>
              </a:rPr>
              <a:t>https://</a:t>
            </a:r>
            <a:r>
              <a:rPr lang="de-DE" dirty="0" err="1">
                <a:solidFill>
                  <a:schemeClr val="bg2">
                    <a:lumMod val="50000"/>
                  </a:schemeClr>
                </a:solidFill>
              </a:rPr>
              <a:t>ec.europa.eu</a:t>
            </a:r>
            <a:r>
              <a:rPr lang="de-DE" dirty="0">
                <a:solidFill>
                  <a:schemeClr val="bg2">
                    <a:lumMod val="50000"/>
                  </a:schemeClr>
                </a:solidFill>
              </a:rPr>
              <a:t>/</a:t>
            </a:r>
            <a:r>
              <a:rPr lang="de-DE" dirty="0" err="1">
                <a:solidFill>
                  <a:schemeClr val="bg2">
                    <a:lumMod val="50000"/>
                  </a:schemeClr>
                </a:solidFill>
              </a:rPr>
              <a:t>eurostat</a:t>
            </a:r>
            <a:r>
              <a:rPr lang="de-DE" dirty="0">
                <a:solidFill>
                  <a:schemeClr val="bg2">
                    <a:lumMod val="50000"/>
                  </a:schemeClr>
                </a:solidFill>
              </a:rPr>
              <a:t>/</a:t>
            </a:r>
            <a:r>
              <a:rPr lang="de-DE" dirty="0" err="1">
                <a:solidFill>
                  <a:schemeClr val="bg2">
                    <a:lumMod val="50000"/>
                  </a:schemeClr>
                </a:solidFill>
              </a:rPr>
              <a:t>databrowser</a:t>
            </a:r>
            <a:r>
              <a:rPr lang="de-DE" dirty="0">
                <a:solidFill>
                  <a:schemeClr val="bg2">
                    <a:lumMod val="50000"/>
                  </a:schemeClr>
                </a:solidFill>
              </a:rPr>
              <a:t>/</a:t>
            </a:r>
            <a:r>
              <a:rPr lang="de-DE" dirty="0" err="1">
                <a:solidFill>
                  <a:schemeClr val="bg2">
                    <a:lumMod val="50000"/>
                  </a:schemeClr>
                </a:solidFill>
              </a:rPr>
              <a:t>view</a:t>
            </a:r>
            <a:r>
              <a:rPr lang="de-DE" dirty="0">
                <a:solidFill>
                  <a:schemeClr val="bg2">
                    <a:lumMod val="50000"/>
                  </a:schemeClr>
                </a:solidFill>
              </a:rPr>
              <a:t>/ei_etea19_m/</a:t>
            </a:r>
            <a:r>
              <a:rPr lang="de-DE" dirty="0" err="1">
                <a:solidFill>
                  <a:schemeClr val="bg2">
                    <a:lumMod val="50000"/>
                  </a:schemeClr>
                </a:solidFill>
              </a:rPr>
              <a:t>default</a:t>
            </a:r>
            <a:r>
              <a:rPr lang="de-DE" dirty="0">
                <a:solidFill>
                  <a:schemeClr val="bg2">
                    <a:lumMod val="50000"/>
                  </a:schemeClr>
                </a:solidFill>
              </a:rPr>
              <a:t>/</a:t>
            </a:r>
            <a:r>
              <a:rPr lang="de-DE" dirty="0" err="1">
                <a:solidFill>
                  <a:schemeClr val="bg2">
                    <a:lumMod val="50000"/>
                  </a:schemeClr>
                </a:solidFill>
              </a:rPr>
              <a:t>table?lang</a:t>
            </a:r>
            <a:r>
              <a:rPr lang="de-DE" dirty="0">
                <a:solidFill>
                  <a:schemeClr val="bg2">
                    <a:lumMod val="50000"/>
                  </a:schemeClr>
                </a:solidFill>
              </a:rPr>
              <a:t>=en, letzter Zugriff: 15.02.2021</a:t>
            </a:r>
          </a:p>
          <a:p>
            <a:endParaRPr lang="de-DE" i="1" dirty="0">
              <a:solidFill>
                <a:schemeClr val="bg2">
                  <a:lumMod val="50000"/>
                </a:schemeClr>
              </a:solidFill>
            </a:endParaRPr>
          </a:p>
          <a:p>
            <a:r>
              <a:rPr lang="de-DE" i="1" dirty="0" err="1">
                <a:solidFill>
                  <a:schemeClr val="bg2">
                    <a:lumMod val="50000"/>
                  </a:schemeClr>
                </a:solidFill>
              </a:rPr>
              <a:t>finanzen.net</a:t>
            </a:r>
            <a:r>
              <a:rPr lang="de-DE" i="1" dirty="0">
                <a:solidFill>
                  <a:schemeClr val="bg2">
                    <a:lumMod val="50000"/>
                  </a:schemeClr>
                </a:solidFill>
              </a:rPr>
              <a:t> </a:t>
            </a:r>
            <a:r>
              <a:rPr lang="de-DE" dirty="0">
                <a:solidFill>
                  <a:schemeClr val="bg2">
                    <a:lumMod val="50000"/>
                  </a:schemeClr>
                </a:solidFill>
              </a:rPr>
              <a:t>(2021): </a:t>
            </a:r>
            <a:r>
              <a:rPr lang="de-DE" cap="all" dirty="0"/>
              <a:t>HISTORISCHE KURSDATEN FÜR DAX 3, URL: </a:t>
            </a:r>
            <a:r>
              <a:rPr lang="de-DE" dirty="0">
                <a:solidFill>
                  <a:schemeClr val="bg2">
                    <a:lumMod val="50000"/>
                  </a:schemeClr>
                </a:solidFill>
              </a:rPr>
              <a:t>https://</a:t>
            </a:r>
            <a:r>
              <a:rPr lang="de-DE" dirty="0" err="1">
                <a:solidFill>
                  <a:schemeClr val="bg2">
                    <a:lumMod val="50000"/>
                  </a:schemeClr>
                </a:solidFill>
              </a:rPr>
              <a:t>www.finanzen.net</a:t>
            </a:r>
            <a:r>
              <a:rPr lang="de-DE" dirty="0">
                <a:solidFill>
                  <a:schemeClr val="bg2">
                    <a:lumMod val="50000"/>
                  </a:schemeClr>
                </a:solidFill>
              </a:rPr>
              <a:t>/</a:t>
            </a:r>
            <a:r>
              <a:rPr lang="de-DE" dirty="0" err="1">
                <a:solidFill>
                  <a:schemeClr val="bg2">
                    <a:lumMod val="50000"/>
                  </a:schemeClr>
                </a:solidFill>
              </a:rPr>
              <a:t>index</a:t>
            </a:r>
            <a:r>
              <a:rPr lang="de-DE" dirty="0">
                <a:solidFill>
                  <a:schemeClr val="bg2">
                    <a:lumMod val="50000"/>
                  </a:schemeClr>
                </a:solidFill>
              </a:rPr>
              <a:t>/</a:t>
            </a:r>
            <a:r>
              <a:rPr lang="de-DE" dirty="0" err="1">
                <a:solidFill>
                  <a:schemeClr val="bg2">
                    <a:lumMod val="50000"/>
                  </a:schemeClr>
                </a:solidFill>
              </a:rPr>
              <a:t>dax</a:t>
            </a:r>
            <a:r>
              <a:rPr lang="de-DE" dirty="0">
                <a:solidFill>
                  <a:schemeClr val="bg2">
                    <a:lumMod val="50000"/>
                  </a:schemeClr>
                </a:solidFill>
              </a:rPr>
              <a:t>/historisch, letzter Zugriff: 15.02.2021</a:t>
            </a:r>
          </a:p>
          <a:p>
            <a:endParaRPr lang="de-DE" dirty="0">
              <a:solidFill>
                <a:schemeClr val="bg2">
                  <a:lumMod val="50000"/>
                </a:schemeClr>
              </a:solidFill>
            </a:endParaRPr>
          </a:p>
          <a:p>
            <a:r>
              <a:rPr lang="de-DE" i="1" dirty="0" err="1">
                <a:solidFill>
                  <a:schemeClr val="bg2">
                    <a:lumMod val="50000"/>
                  </a:schemeClr>
                </a:solidFill>
              </a:rPr>
              <a:t>Flaticon</a:t>
            </a:r>
            <a:r>
              <a:rPr lang="de-DE" i="1" dirty="0">
                <a:solidFill>
                  <a:schemeClr val="bg2">
                    <a:lumMod val="50000"/>
                  </a:schemeClr>
                </a:solidFill>
              </a:rPr>
              <a:t> </a:t>
            </a:r>
            <a:r>
              <a:rPr lang="de-DE" dirty="0">
                <a:solidFill>
                  <a:schemeClr val="bg2">
                    <a:lumMod val="50000"/>
                  </a:schemeClr>
                </a:solidFill>
              </a:rPr>
              <a:t>(2021): </a:t>
            </a:r>
            <a:r>
              <a:rPr lang="de-DE" dirty="0" err="1">
                <a:solidFill>
                  <a:schemeClr val="bg2">
                    <a:lumMod val="50000"/>
                  </a:schemeClr>
                </a:solidFill>
              </a:rPr>
              <a:t>Delivery</a:t>
            </a:r>
            <a:r>
              <a:rPr lang="de-DE" dirty="0">
                <a:solidFill>
                  <a:schemeClr val="bg2">
                    <a:lumMod val="50000"/>
                  </a:schemeClr>
                </a:solidFill>
              </a:rPr>
              <a:t> Icon Pack, URL: </a:t>
            </a:r>
            <a:r>
              <a:rPr lang="de-DE" dirty="0" err="1">
                <a:solidFill>
                  <a:schemeClr val="bg2">
                    <a:lumMod val="50000"/>
                  </a:schemeClr>
                </a:solidFill>
              </a:rPr>
              <a:t>www.flaticon.com</a:t>
            </a:r>
            <a:r>
              <a:rPr lang="de-DE" dirty="0">
                <a:solidFill>
                  <a:schemeClr val="bg2">
                    <a:lumMod val="50000"/>
                  </a:schemeClr>
                </a:solidFill>
              </a:rPr>
              <a:t>, letzter Zugriff: 15.02.2021</a:t>
            </a:r>
          </a:p>
          <a:p>
            <a:endParaRPr lang="de-DE" i="1" dirty="0">
              <a:solidFill>
                <a:schemeClr val="bg2">
                  <a:lumMod val="50000"/>
                </a:schemeClr>
              </a:solidFill>
            </a:endParaRPr>
          </a:p>
          <a:p>
            <a:r>
              <a:rPr lang="de-DE" i="1" dirty="0" err="1">
                <a:solidFill>
                  <a:schemeClr val="bg2">
                    <a:lumMod val="50000"/>
                  </a:schemeClr>
                </a:solidFill>
              </a:rPr>
              <a:t>Statista</a:t>
            </a:r>
            <a:r>
              <a:rPr lang="de-DE" dirty="0">
                <a:solidFill>
                  <a:schemeClr val="bg2">
                    <a:lumMod val="50000"/>
                  </a:schemeClr>
                </a:solidFill>
              </a:rPr>
              <a:t> (2021): Entwicklung des Verhältnisses von Frachtangeboten und Laderaumangeboten in Europa von Januar 2018 bis Januar 2021, URL:</a:t>
            </a:r>
          </a:p>
          <a:p>
            <a:r>
              <a:rPr lang="de-DE" dirty="0">
                <a:solidFill>
                  <a:schemeClr val="bg2">
                    <a:lumMod val="50000"/>
                  </a:schemeClr>
                </a:solidFill>
              </a:rPr>
              <a:t>https://de.statista.com/statistik/daten/studie/593243/umfrage/auslastung-der-laderaumkapazitaet-im-europaeischen-transportmarkt/, letzter Zugriff: 15.02.2021</a:t>
            </a:r>
          </a:p>
        </p:txBody>
      </p:sp>
    </p:spTree>
    <p:extLst>
      <p:ext uri="{BB962C8B-B14F-4D97-AF65-F5344CB8AC3E}">
        <p14:creationId xmlns:p14="http://schemas.microsoft.com/office/powerpoint/2010/main" val="36945422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Vorschläge</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5019" y="2069710"/>
            <a:ext cx="4572000" cy="523220"/>
          </a:xfrm>
          <a:prstGeom prst="rect">
            <a:avLst/>
          </a:prstGeom>
        </p:spPr>
        <p:txBody>
          <a:bodyPr>
            <a:spAutoFit/>
          </a:bodyPr>
          <a:lstStyle/>
          <a:p>
            <a:pPr lvl="1"/>
            <a:r>
              <a:rPr lang="de-DE" dirty="0"/>
              <a:t>- 3PL rentiert sich mehr</a:t>
            </a:r>
          </a:p>
          <a:p>
            <a:pPr lvl="1"/>
            <a:endParaRPr lang="de-DE" dirty="0"/>
          </a:p>
        </p:txBody>
      </p:sp>
      <p:pic>
        <p:nvPicPr>
          <p:cNvPr id="4" name="Grafik 3" descr="Schachtel Silhouette">
            <a:extLst>
              <a:ext uri="{FF2B5EF4-FFF2-40B4-BE49-F238E27FC236}">
                <a16:creationId xmlns:a16="http://schemas.microsoft.com/office/drawing/2014/main" id="{B8400B7A-00B2-BB48-B5EC-5F3D3D8FDC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2516" y="1125150"/>
            <a:ext cx="914400" cy="914400"/>
          </a:xfrm>
          <a:prstGeom prst="rect">
            <a:avLst/>
          </a:prstGeom>
        </p:spPr>
      </p:pic>
      <p:pic>
        <p:nvPicPr>
          <p:cNvPr id="6" name="Grafik 5" descr="Sackkarre Silhouette">
            <a:extLst>
              <a:ext uri="{FF2B5EF4-FFF2-40B4-BE49-F238E27FC236}">
                <a16:creationId xmlns:a16="http://schemas.microsoft.com/office/drawing/2014/main" id="{D8C45BCE-A7E8-0148-AE49-54191BE333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52544" y="1573575"/>
            <a:ext cx="914400" cy="914400"/>
          </a:xfrm>
          <a:prstGeom prst="rect">
            <a:avLst/>
          </a:prstGeom>
        </p:spPr>
      </p:pic>
      <p:pic>
        <p:nvPicPr>
          <p:cNvPr id="8" name="Grafik 7" descr="Handschlag Silhouette">
            <a:extLst>
              <a:ext uri="{FF2B5EF4-FFF2-40B4-BE49-F238E27FC236}">
                <a16:creationId xmlns:a16="http://schemas.microsoft.com/office/drawing/2014/main" id="{469D3951-9B54-BE48-8AC7-0A85D36D58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01189" y="2099891"/>
            <a:ext cx="914400" cy="914400"/>
          </a:xfrm>
          <a:prstGeom prst="rect">
            <a:avLst/>
          </a:prstGeom>
        </p:spPr>
      </p:pic>
      <p:pic>
        <p:nvPicPr>
          <p:cNvPr id="10" name="Grafik 9" descr="Glühlampe mit einfarbiger Füllung">
            <a:extLst>
              <a:ext uri="{FF2B5EF4-FFF2-40B4-BE49-F238E27FC236}">
                <a16:creationId xmlns:a16="http://schemas.microsoft.com/office/drawing/2014/main" id="{4B6B8C2B-0C80-C045-A4CF-368F7E6D34F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88144" y="2114550"/>
            <a:ext cx="914400" cy="914400"/>
          </a:xfrm>
          <a:prstGeom prst="rect">
            <a:avLst/>
          </a:prstGeom>
        </p:spPr>
      </p:pic>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8711" y="1048765"/>
            <a:ext cx="914400" cy="914400"/>
          </a:xfrm>
          <a:prstGeom prst="rect">
            <a:avLst/>
          </a:prstGeom>
        </p:spPr>
      </p:pic>
      <p:pic>
        <p:nvPicPr>
          <p:cNvPr id="14" name="Grafik 13" descr="Lupe mit einfarbiger Füllung">
            <a:extLst>
              <a:ext uri="{FF2B5EF4-FFF2-40B4-BE49-F238E27FC236}">
                <a16:creationId xmlns:a16="http://schemas.microsoft.com/office/drawing/2014/main" id="{A4094654-9505-9F4E-B0C5-30ECB0AAAE2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19819" y="2860170"/>
            <a:ext cx="914400" cy="914400"/>
          </a:xfrm>
          <a:prstGeom prst="rect">
            <a:avLst/>
          </a:prstGeom>
        </p:spPr>
      </p:pic>
      <p:pic>
        <p:nvPicPr>
          <p:cNvPr id="22" name="Grafik 21" descr="Lupe Silhouette">
            <a:extLst>
              <a:ext uri="{FF2B5EF4-FFF2-40B4-BE49-F238E27FC236}">
                <a16:creationId xmlns:a16="http://schemas.microsoft.com/office/drawing/2014/main" id="{0AB9F863-2032-4540-A856-2AC8F205B8E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40236" y="2723160"/>
            <a:ext cx="914400" cy="914400"/>
          </a:xfrm>
          <a:prstGeom prst="rect">
            <a:avLst/>
          </a:prstGeom>
        </p:spPr>
      </p:pic>
      <p:pic>
        <p:nvPicPr>
          <p:cNvPr id="24" name="Grafik 23" descr="Geld Silhouette">
            <a:extLst>
              <a:ext uri="{FF2B5EF4-FFF2-40B4-BE49-F238E27FC236}">
                <a16:creationId xmlns:a16="http://schemas.microsoft.com/office/drawing/2014/main" id="{44B36287-4238-5A45-AC4A-F54FA04D799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72130" y="3762015"/>
            <a:ext cx="914400" cy="914400"/>
          </a:xfrm>
          <a:prstGeom prst="rect">
            <a:avLst/>
          </a:prstGeom>
        </p:spPr>
      </p:pic>
      <p:pic>
        <p:nvPicPr>
          <p:cNvPr id="26" name="Grafik 25" descr="Karton geöffnet Silhouette">
            <a:extLst>
              <a:ext uri="{FF2B5EF4-FFF2-40B4-BE49-F238E27FC236}">
                <a16:creationId xmlns:a16="http://schemas.microsoft.com/office/drawing/2014/main" id="{36202667-6C2D-874E-9B3C-758A1E19D05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31916" y="3804750"/>
            <a:ext cx="914400" cy="914400"/>
          </a:xfrm>
          <a:prstGeom prst="rect">
            <a:avLst/>
          </a:prstGeom>
        </p:spPr>
      </p:pic>
      <p:pic>
        <p:nvPicPr>
          <p:cNvPr id="28" name="Grafik 27" descr="LKW Silhouette">
            <a:extLst>
              <a:ext uri="{FF2B5EF4-FFF2-40B4-BE49-F238E27FC236}">
                <a16:creationId xmlns:a16="http://schemas.microsoft.com/office/drawing/2014/main" id="{0A51E467-E756-5242-9AF6-A679064244A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580068" y="2878950"/>
            <a:ext cx="914400" cy="914400"/>
          </a:xfrm>
          <a:prstGeom prst="rect">
            <a:avLst/>
          </a:prstGeom>
        </p:spPr>
      </p:pic>
      <p:pic>
        <p:nvPicPr>
          <p:cNvPr id="30" name="Grafik 29" descr="LKW mit einfarbiger Füllung">
            <a:extLst>
              <a:ext uri="{FF2B5EF4-FFF2-40B4-BE49-F238E27FC236}">
                <a16:creationId xmlns:a16="http://schemas.microsoft.com/office/drawing/2014/main" id="{EC596E14-0F0B-1841-B034-CAE0AFBEE6C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649776" y="3229380"/>
            <a:ext cx="914400" cy="914400"/>
          </a:xfrm>
          <a:prstGeom prst="rect">
            <a:avLst/>
          </a:prstGeom>
        </p:spPr>
      </p:pic>
      <p:pic>
        <p:nvPicPr>
          <p:cNvPr id="32" name="Grafik 31" descr="Cloudcomputing Silhouette">
            <a:extLst>
              <a:ext uri="{FF2B5EF4-FFF2-40B4-BE49-F238E27FC236}">
                <a16:creationId xmlns:a16="http://schemas.microsoft.com/office/drawing/2014/main" id="{C61BA899-04AF-D243-8260-36BD16471D3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631916" y="903330"/>
            <a:ext cx="914400" cy="914400"/>
          </a:xfrm>
          <a:prstGeom prst="rect">
            <a:avLst/>
          </a:prstGeom>
        </p:spPr>
      </p:pic>
      <p:pic>
        <p:nvPicPr>
          <p:cNvPr id="34" name="Grafik 33" descr="Signal Silhouette">
            <a:extLst>
              <a:ext uri="{FF2B5EF4-FFF2-40B4-BE49-F238E27FC236}">
                <a16:creationId xmlns:a16="http://schemas.microsoft.com/office/drawing/2014/main" id="{2966B1AA-E157-6D49-B0B9-EEB7349C74E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615289" y="3855150"/>
            <a:ext cx="914400" cy="914400"/>
          </a:xfrm>
          <a:prstGeom prst="rect">
            <a:avLst/>
          </a:prstGeom>
        </p:spPr>
      </p:pic>
      <p:pic>
        <p:nvPicPr>
          <p:cNvPr id="36" name="Grafik 35" descr="Signal mit einfarbiger Füllung">
            <a:extLst>
              <a:ext uri="{FF2B5EF4-FFF2-40B4-BE49-F238E27FC236}">
                <a16:creationId xmlns:a16="http://schemas.microsoft.com/office/drawing/2014/main" id="{E9710DAF-E579-5D4B-AC89-129A5C760DF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710366" y="2938905"/>
            <a:ext cx="914400" cy="914400"/>
          </a:xfrm>
          <a:prstGeom prst="rect">
            <a:avLst/>
          </a:prstGeom>
        </p:spPr>
      </p:pic>
      <p:pic>
        <p:nvPicPr>
          <p:cNvPr id="38" name="Grafik 37" descr="Balkendiagramm mit Aufwärtstrend Silhouette">
            <a:extLst>
              <a:ext uri="{FF2B5EF4-FFF2-40B4-BE49-F238E27FC236}">
                <a16:creationId xmlns:a16="http://schemas.microsoft.com/office/drawing/2014/main" id="{F741514B-0FCA-DC49-BAE9-F32BB4842864}"/>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670733" y="970170"/>
            <a:ext cx="914400" cy="914400"/>
          </a:xfrm>
          <a:prstGeom prst="rect">
            <a:avLst/>
          </a:prstGeom>
        </p:spPr>
      </p:pic>
      <p:pic>
        <p:nvPicPr>
          <p:cNvPr id="40" name="Grafik 39" descr="Aufwärtstrend Silhouette">
            <a:extLst>
              <a:ext uri="{FF2B5EF4-FFF2-40B4-BE49-F238E27FC236}">
                <a16:creationId xmlns:a16="http://schemas.microsoft.com/office/drawing/2014/main" id="{1A92EF40-EA13-5849-BCC8-AE87101442CA}"/>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6670733" y="1904595"/>
            <a:ext cx="914400" cy="914400"/>
          </a:xfrm>
          <a:prstGeom prst="rect">
            <a:avLst/>
          </a:prstGeom>
        </p:spPr>
      </p:pic>
      <p:pic>
        <p:nvPicPr>
          <p:cNvPr id="42" name="Grafik 41" descr="Münzen mit einfarbiger Füllung">
            <a:extLst>
              <a:ext uri="{FF2B5EF4-FFF2-40B4-BE49-F238E27FC236}">
                <a16:creationId xmlns:a16="http://schemas.microsoft.com/office/drawing/2014/main" id="{6719BAF4-A1AD-2648-8CE4-E820A861AA9A}"/>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5818826" y="2878950"/>
            <a:ext cx="914400" cy="914400"/>
          </a:xfrm>
          <a:prstGeom prst="rect">
            <a:avLst/>
          </a:prstGeom>
        </p:spPr>
      </p:pic>
    </p:spTree>
    <p:extLst>
      <p:ext uri="{BB962C8B-B14F-4D97-AF65-F5344CB8AC3E}">
        <p14:creationId xmlns:p14="http://schemas.microsoft.com/office/powerpoint/2010/main" val="23168339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Back </a:t>
            </a:r>
            <a:r>
              <a:rPr lang="de" dirty="0" err="1">
                <a:latin typeface="Oswald"/>
                <a:ea typeface="Oswald"/>
                <a:cs typeface="Oswald"/>
                <a:sym typeface="Oswald"/>
              </a:rPr>
              <a:t>Up</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15886390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000" dirty="0">
                <a:latin typeface="Oswald"/>
                <a:ea typeface="Oswald"/>
                <a:cs typeface="Oswald"/>
                <a:sym typeface="Oswald"/>
              </a:rPr>
              <a:t>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2000" dirty="0">
                <a:latin typeface="Oswald"/>
                <a:ea typeface="Oswald"/>
                <a:cs typeface="Oswald"/>
                <a:sym typeface="Oswald"/>
              </a:rPr>
              <a:t>in 2018 bis 2020</a:t>
            </a:r>
            <a:r>
              <a:rPr lang="de" sz="2000" b="1" dirty="0">
                <a:solidFill>
                  <a:srgbClr val="0F2741"/>
                </a:solidFill>
                <a:latin typeface="Arial"/>
                <a:ea typeface="Arial"/>
                <a:cs typeface="Arial"/>
                <a:sym typeface="Arial"/>
              </a:rPr>
              <a:t> </a:t>
            </a:r>
            <a:r>
              <a:rPr lang="de" sz="2000" dirty="0">
                <a:latin typeface="Oswald"/>
                <a:ea typeface="Oswald"/>
                <a:cs typeface="Oswald"/>
                <a:sym typeface="Oswald"/>
              </a:rPr>
              <a:t>(in €) insgesamt</a:t>
            </a:r>
            <a:endParaRPr sz="2200" dirty="0">
              <a:latin typeface="Oswald"/>
              <a:ea typeface="Oswald"/>
              <a:cs typeface="Oswald"/>
              <a:sym typeface="Oswald"/>
            </a:endParaRPr>
          </a:p>
        </p:txBody>
      </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DC7BAF48-5450-3E46-A75A-1E044BEAA7A3}"/>
              </a:ext>
            </a:extLst>
          </p:cNvPr>
          <p:cNvPicPr>
            <a:picLocks noChangeAspect="1"/>
          </p:cNvPicPr>
          <p:nvPr/>
        </p:nvPicPr>
        <p:blipFill>
          <a:blip r:embed="rId3"/>
          <a:stretch>
            <a:fillRect/>
          </a:stretch>
        </p:blipFill>
        <p:spPr>
          <a:xfrm>
            <a:off x="392050" y="1446268"/>
            <a:ext cx="5657416" cy="3493454"/>
          </a:xfrm>
          <a:prstGeom prst="rect">
            <a:avLst/>
          </a:prstGeom>
        </p:spPr>
      </p:pic>
      <p:sp>
        <p:nvSpPr>
          <p:cNvPr id="109" name="Google Shape;109;p15"/>
          <p:cNvSpPr/>
          <p:nvPr/>
        </p:nvSpPr>
        <p:spPr>
          <a:xfrm rot="19783262">
            <a:off x="888565" y="2710806"/>
            <a:ext cx="3866975" cy="151667"/>
          </a:xfrm>
          <a:prstGeom prst="stripedRightArrow">
            <a:avLst>
              <a:gd name="adj1" fmla="val 50000"/>
              <a:gd name="adj2" fmla="val 66764"/>
            </a:avLst>
          </a:prstGeom>
          <a:solidFill>
            <a:srgbClr val="92D050"/>
          </a:solidFill>
          <a:ln w="9525" cap="flat"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196317" y="2318039"/>
            <a:ext cx="876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12,36%</a:t>
            </a:r>
            <a:endParaRPr sz="1600" dirty="0">
              <a:solidFill>
                <a:srgbClr val="92D050"/>
              </a:solidFill>
              <a:latin typeface="Oswald"/>
              <a:ea typeface="Oswald"/>
              <a:cs typeface="Oswald"/>
              <a:sym typeface="Oswald"/>
            </a:endParaRPr>
          </a:p>
        </p:txBody>
      </p:sp>
      <p:sp>
        <p:nvSpPr>
          <p:cNvPr id="22" name="Textfeld 21">
            <a:extLst>
              <a:ext uri="{FF2B5EF4-FFF2-40B4-BE49-F238E27FC236}">
                <a16:creationId xmlns:a16="http://schemas.microsoft.com/office/drawing/2014/main" id="{B6DEAB87-7D73-7642-B96D-CAF5E76A5DAF}"/>
              </a:ext>
            </a:extLst>
          </p:cNvPr>
          <p:cNvSpPr txBox="1"/>
          <p:nvPr/>
        </p:nvSpPr>
        <p:spPr>
          <a:xfrm>
            <a:off x="6185042" y="1252781"/>
            <a:ext cx="2819839"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Steigende Umsätze, da 319.903 € Gesamtumsatz in 01.2018 und                3.954.006 € Gesamtumsatz in 12.2020 verzeichnet wurde </a:t>
            </a:r>
          </a:p>
          <a:p>
            <a:pPr marL="285750" indent="-285750">
              <a:lnSpc>
                <a:spcPct val="150000"/>
              </a:lnSpc>
              <a:buFont typeface="Arial" panose="020B0604020202020204" pitchFamily="34" charset="0"/>
              <a:buChar char="•"/>
            </a:pPr>
            <a:endParaRPr lang="de-DE" dirty="0">
              <a:solidFill>
                <a:schemeClr val="bg2"/>
              </a:solidFill>
            </a:endParaRPr>
          </a:p>
          <a:p>
            <a:pPr marL="285750" indent="-285750">
              <a:lnSpc>
                <a:spcPct val="150000"/>
              </a:lnSpc>
              <a:buFont typeface="Arial" panose="020B0604020202020204" pitchFamily="34" charset="0"/>
              <a:buChar char="•"/>
            </a:pPr>
            <a:endParaRPr lang="de-DE" dirty="0">
              <a:solidFill>
                <a:schemeClr val="bg2"/>
              </a:solidFill>
            </a:endParaRPr>
          </a:p>
          <a:p>
            <a:pPr marL="285750" indent="-285750">
              <a:buFont typeface="Arial" panose="020B0604020202020204" pitchFamily="34" charset="0"/>
              <a:buChar char="•"/>
            </a:pPr>
            <a:endParaRPr lang="de-DE" dirty="0">
              <a:solidFill>
                <a:schemeClr val="bg2"/>
              </a:solidFill>
            </a:endParaRPr>
          </a:p>
        </p:txBody>
      </p:sp>
    </p:spTree>
    <p:extLst>
      <p:ext uri="{BB962C8B-B14F-4D97-AF65-F5344CB8AC3E}">
        <p14:creationId xmlns:p14="http://schemas.microsoft.com/office/powerpoint/2010/main" val="9696011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Backup: Vorgegebene Prognose in Margin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029E4E30-6CF4-D048-B1F1-F7779C0181BC}"/>
              </a:ext>
            </a:extLst>
          </p:cNvPr>
          <p:cNvPicPr>
            <a:picLocks noChangeAspect="1"/>
          </p:cNvPicPr>
          <p:nvPr/>
        </p:nvPicPr>
        <p:blipFill>
          <a:blip r:embed="rId3"/>
          <a:stretch>
            <a:fillRect/>
          </a:stretch>
        </p:blipFill>
        <p:spPr>
          <a:xfrm>
            <a:off x="334250" y="1024350"/>
            <a:ext cx="6179988" cy="3820822"/>
          </a:xfrm>
          <a:prstGeom prst="rect">
            <a:avLst/>
          </a:prstGeom>
        </p:spPr>
      </p:pic>
    </p:spTree>
    <p:extLst>
      <p:ext uri="{BB962C8B-B14F-4D97-AF65-F5344CB8AC3E}">
        <p14:creationId xmlns:p14="http://schemas.microsoft.com/office/powerpoint/2010/main" val="9673841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6DCF8D-39A1-4749-97E8-0FABFF617AD7}"/>
              </a:ext>
            </a:extLst>
          </p:cNvPr>
          <p:cNvSpPr>
            <a:spLocks noGrp="1"/>
          </p:cNvSpPr>
          <p:nvPr>
            <p:ph type="title"/>
          </p:nvPr>
        </p:nvSpPr>
        <p:spPr/>
        <p:txBody>
          <a:bodyPr/>
          <a:lstStyle/>
          <a:p>
            <a:r>
              <a:rPr lang="de-DE" dirty="0"/>
              <a:t>Margin CSV Forecast abgebildet</a:t>
            </a:r>
          </a:p>
        </p:txBody>
      </p:sp>
      <p:sp>
        <p:nvSpPr>
          <p:cNvPr id="3" name="Textplatzhalter 2">
            <a:extLst>
              <a:ext uri="{FF2B5EF4-FFF2-40B4-BE49-F238E27FC236}">
                <a16:creationId xmlns:a16="http://schemas.microsoft.com/office/drawing/2014/main" id="{907304BC-1847-E346-85AC-412B72B1FF83}"/>
              </a:ext>
            </a:extLst>
          </p:cNvPr>
          <p:cNvSpPr>
            <a:spLocks noGrp="1"/>
          </p:cNvSpPr>
          <p:nvPr>
            <p:ph type="body" idx="1"/>
          </p:nvPr>
        </p:nvSpPr>
        <p:spPr/>
        <p:txBody>
          <a:bodyPr/>
          <a:lstStyle/>
          <a:p>
            <a:r>
              <a:rPr lang="de-DE" dirty="0"/>
              <a:t>Überlappend, daher nicht relevant</a:t>
            </a:r>
          </a:p>
        </p:txBody>
      </p:sp>
      <p:pic>
        <p:nvPicPr>
          <p:cNvPr id="6" name="Grafik 5">
            <a:extLst>
              <a:ext uri="{FF2B5EF4-FFF2-40B4-BE49-F238E27FC236}">
                <a16:creationId xmlns:a16="http://schemas.microsoft.com/office/drawing/2014/main" id="{2222A568-91B0-2B4A-A716-0DC7D932613C}"/>
              </a:ext>
            </a:extLst>
          </p:cNvPr>
          <p:cNvPicPr>
            <a:picLocks noChangeAspect="1"/>
          </p:cNvPicPr>
          <p:nvPr/>
        </p:nvPicPr>
        <p:blipFill>
          <a:blip r:embed="rId2"/>
          <a:stretch>
            <a:fillRect/>
          </a:stretch>
        </p:blipFill>
        <p:spPr>
          <a:xfrm>
            <a:off x="1517375" y="1670027"/>
            <a:ext cx="5412695" cy="3339001"/>
          </a:xfrm>
          <a:prstGeom prst="rect">
            <a:avLst/>
          </a:prstGeom>
        </p:spPr>
      </p:pic>
    </p:spTree>
    <p:extLst>
      <p:ext uri="{BB962C8B-B14F-4D97-AF65-F5344CB8AC3E}">
        <p14:creationId xmlns:p14="http://schemas.microsoft.com/office/powerpoint/2010/main" val="4109873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1030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547500" y="137400"/>
            <a:ext cx="438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sz="3600">
                <a:solidFill>
                  <a:srgbClr val="FFFFFF"/>
                </a:solidFill>
                <a:latin typeface="Oswald"/>
                <a:ea typeface="Oswald"/>
                <a:cs typeface="Oswald"/>
                <a:sym typeface="Oswald"/>
              </a:rPr>
              <a:t>AGENDA</a:t>
            </a:r>
            <a:endParaRPr sz="3600">
              <a:solidFill>
                <a:srgbClr val="FFFFFF"/>
              </a:solidFill>
              <a:latin typeface="Oswald"/>
              <a:ea typeface="Oswald"/>
              <a:cs typeface="Oswald"/>
              <a:sym typeface="Oswald"/>
            </a:endParaRPr>
          </a:p>
        </p:txBody>
      </p:sp>
      <p:sp>
        <p:nvSpPr>
          <p:cNvPr id="95" name="Google Shape;95;p14"/>
          <p:cNvSpPr/>
          <p:nvPr/>
        </p:nvSpPr>
        <p:spPr>
          <a:xfrm>
            <a:off x="2789614" y="1375761"/>
            <a:ext cx="1508653" cy="1496648"/>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01 Motivation</a:t>
            </a:r>
            <a:endParaRPr sz="1900" dirty="0">
              <a:solidFill>
                <a:srgbClr val="FFFFFF"/>
              </a:solidFill>
              <a:latin typeface="Oswald"/>
              <a:ea typeface="Oswald"/>
              <a:cs typeface="Oswald"/>
              <a:sym typeface="Oswald"/>
            </a:endParaRPr>
          </a:p>
        </p:txBody>
      </p:sp>
      <p:sp>
        <p:nvSpPr>
          <p:cNvPr id="96" name="Google Shape;96;p14"/>
          <p:cNvSpPr/>
          <p:nvPr/>
        </p:nvSpPr>
        <p:spPr>
          <a:xfrm>
            <a:off x="4586439" y="1375761"/>
            <a:ext cx="1508653" cy="1496648"/>
          </a:xfrm>
          <a:prstGeom prst="rect">
            <a:avLst/>
          </a:prstGeom>
          <a:solidFill>
            <a:srgbClr val="3B5998"/>
          </a:solidFill>
          <a:ln w="9525" cap="flat" cmpd="sng">
            <a:solidFill>
              <a:srgbClr val="3B5998"/>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02 Aufgabe A</a:t>
            </a:r>
            <a:endParaRPr sz="1900" dirty="0">
              <a:solidFill>
                <a:srgbClr val="FFFFFF"/>
              </a:solidFill>
              <a:latin typeface="Oswald"/>
              <a:ea typeface="Oswald"/>
              <a:cs typeface="Oswald"/>
              <a:sym typeface="Oswald"/>
            </a:endParaRPr>
          </a:p>
        </p:txBody>
      </p:sp>
      <p:sp>
        <p:nvSpPr>
          <p:cNvPr id="97" name="Google Shape;97;p14"/>
          <p:cNvSpPr/>
          <p:nvPr/>
        </p:nvSpPr>
        <p:spPr>
          <a:xfrm>
            <a:off x="1882782" y="3044740"/>
            <a:ext cx="1508653" cy="1496648"/>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03 Aufgabe B</a:t>
            </a:r>
            <a:endParaRPr sz="1900" dirty="0">
              <a:solidFill>
                <a:srgbClr val="FFFFFF"/>
              </a:solidFill>
              <a:latin typeface="Oswald"/>
              <a:ea typeface="Oswald"/>
              <a:cs typeface="Oswald"/>
              <a:sym typeface="Oswald"/>
            </a:endParaRPr>
          </a:p>
        </p:txBody>
      </p:sp>
      <p:sp>
        <p:nvSpPr>
          <p:cNvPr id="98" name="Google Shape;98;p14"/>
          <p:cNvSpPr/>
          <p:nvPr/>
        </p:nvSpPr>
        <p:spPr>
          <a:xfrm>
            <a:off x="3749064" y="3044740"/>
            <a:ext cx="1508653" cy="1496648"/>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04 Aufgabe C</a:t>
            </a:r>
            <a:endParaRPr sz="1900" dirty="0">
              <a:solidFill>
                <a:srgbClr val="FFFFFF"/>
              </a:solidFill>
              <a:latin typeface="Oswald"/>
              <a:ea typeface="Oswald"/>
              <a:cs typeface="Oswald"/>
              <a:sym typeface="Oswald"/>
            </a:endParaRPr>
          </a:p>
        </p:txBody>
      </p:sp>
      <p:pic>
        <p:nvPicPr>
          <p:cNvPr id="99" name="Google Shape;99;p14"/>
          <p:cNvPicPr preferRelativeResize="0"/>
          <p:nvPr/>
        </p:nvPicPr>
        <p:blipFill>
          <a:blip r:embed="rId3">
            <a:alphaModFix/>
          </a:blip>
          <a:stretch>
            <a:fillRect/>
          </a:stretch>
        </p:blipFill>
        <p:spPr>
          <a:xfrm>
            <a:off x="2292160" y="3530036"/>
            <a:ext cx="851258" cy="778265"/>
          </a:xfrm>
          <a:prstGeom prst="rect">
            <a:avLst/>
          </a:prstGeom>
          <a:noFill/>
          <a:ln>
            <a:noFill/>
          </a:ln>
          <a:effectLst>
            <a:outerShdw blurRad="57150" dist="19050" algn="bl" rotWithShape="0">
              <a:srgbClr val="000000">
                <a:alpha val="50000"/>
              </a:srgbClr>
            </a:outerShdw>
          </a:effectLst>
        </p:spPr>
      </p:pic>
      <p:pic>
        <p:nvPicPr>
          <p:cNvPr id="100" name="Google Shape;100;p14"/>
          <p:cNvPicPr preferRelativeResize="0"/>
          <p:nvPr/>
        </p:nvPicPr>
        <p:blipFill>
          <a:blip r:embed="rId4">
            <a:alphaModFix/>
          </a:blip>
          <a:stretch>
            <a:fillRect/>
          </a:stretch>
        </p:blipFill>
        <p:spPr>
          <a:xfrm>
            <a:off x="4987255" y="1893944"/>
            <a:ext cx="772930" cy="706706"/>
          </a:xfrm>
          <a:prstGeom prst="rect">
            <a:avLst/>
          </a:prstGeom>
          <a:noFill/>
          <a:ln>
            <a:noFill/>
          </a:ln>
          <a:effectLst>
            <a:outerShdw blurRad="57150" dist="19050" algn="bl" rotWithShape="0">
              <a:srgbClr val="000000">
                <a:alpha val="50000"/>
              </a:srgbClr>
            </a:outerShdw>
          </a:effectLst>
        </p:spPr>
      </p:pic>
      <p:pic>
        <p:nvPicPr>
          <p:cNvPr id="101" name="Google Shape;101;p14"/>
          <p:cNvPicPr preferRelativeResize="0"/>
          <p:nvPr/>
        </p:nvPicPr>
        <p:blipFill>
          <a:blip r:embed="rId5">
            <a:alphaModFix/>
          </a:blip>
          <a:stretch>
            <a:fillRect/>
          </a:stretch>
        </p:blipFill>
        <p:spPr>
          <a:xfrm>
            <a:off x="4186524" y="3653984"/>
            <a:ext cx="636139" cy="654317"/>
          </a:xfrm>
          <a:prstGeom prst="rect">
            <a:avLst/>
          </a:prstGeom>
          <a:noFill/>
          <a:ln>
            <a:noFill/>
          </a:ln>
          <a:effectLst>
            <a:outerShdw blurRad="57150" dist="19050" algn="bl" rotWithShape="0">
              <a:srgbClr val="000000">
                <a:alpha val="50000"/>
              </a:srgbClr>
            </a:outerShdw>
          </a:effectLst>
        </p:spPr>
      </p:pic>
      <p:pic>
        <p:nvPicPr>
          <p:cNvPr id="102" name="Google Shape;102;p14"/>
          <p:cNvPicPr preferRelativeResize="0"/>
          <p:nvPr/>
        </p:nvPicPr>
        <p:blipFill>
          <a:blip r:embed="rId6">
            <a:alphaModFix/>
          </a:blip>
          <a:stretch>
            <a:fillRect/>
          </a:stretch>
        </p:blipFill>
        <p:spPr>
          <a:xfrm>
            <a:off x="3075221" y="1765200"/>
            <a:ext cx="937437" cy="964193"/>
          </a:xfrm>
          <a:prstGeom prst="rect">
            <a:avLst/>
          </a:prstGeom>
          <a:noFill/>
          <a:ln>
            <a:noFill/>
          </a:ln>
        </p:spPr>
      </p:pic>
      <p:sp>
        <p:nvSpPr>
          <p:cNvPr id="12" name="Google Shape;98;p14">
            <a:extLst>
              <a:ext uri="{FF2B5EF4-FFF2-40B4-BE49-F238E27FC236}">
                <a16:creationId xmlns:a16="http://schemas.microsoft.com/office/drawing/2014/main" id="{A0878ED8-5020-5B49-B5B9-F408A8B887B0}"/>
              </a:ext>
            </a:extLst>
          </p:cNvPr>
          <p:cNvSpPr/>
          <p:nvPr/>
        </p:nvSpPr>
        <p:spPr>
          <a:xfrm>
            <a:off x="5617751" y="3045318"/>
            <a:ext cx="1508653" cy="1496648"/>
          </a:xfrm>
          <a:prstGeom prst="rect">
            <a:avLst/>
          </a:prstGeom>
          <a:solidFill>
            <a:schemeClr val="accent6">
              <a:lumMod val="50000"/>
            </a:schemeClr>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05 Erkenntnis</a:t>
            </a:r>
            <a:endParaRPr sz="1900" dirty="0">
              <a:solidFill>
                <a:srgbClr val="FFFFFF"/>
              </a:solidFill>
              <a:latin typeface="Oswald"/>
              <a:ea typeface="Oswald"/>
              <a:cs typeface="Oswald"/>
              <a:sym typeface="Oswald"/>
            </a:endParaRPr>
          </a:p>
        </p:txBody>
      </p:sp>
      <p:pic>
        <p:nvPicPr>
          <p:cNvPr id="15" name="Google Shape;177;p17">
            <a:extLst>
              <a:ext uri="{FF2B5EF4-FFF2-40B4-BE49-F238E27FC236}">
                <a16:creationId xmlns:a16="http://schemas.microsoft.com/office/drawing/2014/main" id="{5B637AC0-A094-4C4B-A229-440F4F84DE03}"/>
              </a:ext>
            </a:extLst>
          </p:cNvPr>
          <p:cNvPicPr preferRelativeResize="0"/>
          <p:nvPr/>
        </p:nvPicPr>
        <p:blipFill>
          <a:blip r:embed="rId7">
            <a:alphaModFix/>
          </a:blip>
          <a:stretch>
            <a:fillRect/>
          </a:stretch>
        </p:blipFill>
        <p:spPr>
          <a:xfrm>
            <a:off x="5973289" y="3592011"/>
            <a:ext cx="813552" cy="71629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441D5B33-5808-8A46-9216-002D512FABA9}"/>
              </a:ext>
            </a:extLst>
          </p:cNvPr>
          <p:cNvPicPr>
            <a:picLocks noChangeAspect="1"/>
          </p:cNvPicPr>
          <p:nvPr/>
        </p:nvPicPr>
        <p:blipFill>
          <a:blip r:embed="rId3"/>
          <a:stretch>
            <a:fillRect/>
          </a:stretch>
        </p:blipFill>
        <p:spPr>
          <a:xfrm>
            <a:off x="1481067" y="874091"/>
            <a:ext cx="6181665" cy="3817178"/>
          </a:xfrm>
          <a:prstGeom prst="rect">
            <a:avLst/>
          </a:prstGeom>
        </p:spPr>
      </p:pic>
    </p:spTree>
    <p:extLst>
      <p:ext uri="{BB962C8B-B14F-4D97-AF65-F5344CB8AC3E}">
        <p14:creationId xmlns:p14="http://schemas.microsoft.com/office/powerpoint/2010/main" val="18872435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lvl="0"/>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B5A7F4AC-5EC8-DA44-B8EB-B30EF005604B}"/>
              </a:ext>
            </a:extLst>
          </p:cNvPr>
          <p:cNvGraphicFramePr>
            <a:graphicFrameLocks/>
          </p:cNvGraphicFramePr>
          <p:nvPr>
            <p:extLst>
              <p:ext uri="{D42A27DB-BD31-4B8C-83A1-F6EECF244321}">
                <p14:modId xmlns:p14="http://schemas.microsoft.com/office/powerpoint/2010/main" val="3329722394"/>
              </p:ext>
            </p:extLst>
          </p:nvPr>
        </p:nvGraphicFramePr>
        <p:xfrm>
          <a:off x="414176" y="1172657"/>
          <a:ext cx="4907466" cy="369394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Diagramm 10">
            <a:extLst>
              <a:ext uri="{FF2B5EF4-FFF2-40B4-BE49-F238E27FC236}">
                <a16:creationId xmlns:a16="http://schemas.microsoft.com/office/drawing/2014/main" id="{EFE400B8-426A-3B45-9FD1-2B59A4DA380E}"/>
              </a:ext>
            </a:extLst>
          </p:cNvPr>
          <p:cNvGraphicFramePr>
            <a:graphicFrameLocks/>
          </p:cNvGraphicFramePr>
          <p:nvPr>
            <p:extLst>
              <p:ext uri="{D42A27DB-BD31-4B8C-83A1-F6EECF244321}">
                <p14:modId xmlns:p14="http://schemas.microsoft.com/office/powerpoint/2010/main" val="894570897"/>
              </p:ext>
            </p:extLst>
          </p:nvPr>
        </p:nvGraphicFramePr>
        <p:xfrm>
          <a:off x="4729719" y="1126066"/>
          <a:ext cx="3924834" cy="374053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6286951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26A2E1B2-0DA4-BE40-A471-A694EDE5DACA}"/>
              </a:ext>
            </a:extLst>
          </p:cNvPr>
          <p:cNvGraphicFramePr>
            <a:graphicFrameLocks/>
          </p:cNvGraphicFramePr>
          <p:nvPr>
            <p:extLst>
              <p:ext uri="{D42A27DB-BD31-4B8C-83A1-F6EECF244321}">
                <p14:modId xmlns:p14="http://schemas.microsoft.com/office/powerpoint/2010/main" val="206268753"/>
              </p:ext>
            </p:extLst>
          </p:nvPr>
        </p:nvGraphicFramePr>
        <p:xfrm>
          <a:off x="356932" y="1053000"/>
          <a:ext cx="8633159" cy="3813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3152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83302" y="1686350"/>
            <a:ext cx="6387453" cy="1024194"/>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Visuelle Exploration</a:t>
            </a:r>
          </a:p>
        </p:txBody>
      </p:sp>
    </p:spTree>
    <p:extLst>
      <p:ext uri="{BB962C8B-B14F-4D97-AF65-F5344CB8AC3E}">
        <p14:creationId xmlns:p14="http://schemas.microsoft.com/office/powerpoint/2010/main" val="2808322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 Datenbereinigung</a:t>
            </a:r>
            <a:endParaRPr dirty="0">
              <a:latin typeface="Oswald"/>
              <a:ea typeface="Oswald"/>
              <a:cs typeface="Oswald"/>
              <a:sym typeface="Oswald"/>
            </a:endParaRPr>
          </a:p>
        </p:txBody>
      </p:sp>
      <p:pic>
        <p:nvPicPr>
          <p:cNvPr id="14" name="Grafik 13">
            <a:extLst>
              <a:ext uri="{FF2B5EF4-FFF2-40B4-BE49-F238E27FC236}">
                <a16:creationId xmlns:a16="http://schemas.microsoft.com/office/drawing/2014/main" id="{A9D77923-FB02-A24A-9983-841D6A5FBC13}"/>
              </a:ext>
            </a:extLst>
          </p:cNvPr>
          <p:cNvPicPr>
            <a:picLocks noChangeAspect="1"/>
          </p:cNvPicPr>
          <p:nvPr/>
        </p:nvPicPr>
        <p:blipFill>
          <a:blip r:embed="rId3"/>
          <a:stretch>
            <a:fillRect/>
          </a:stretch>
        </p:blipFill>
        <p:spPr>
          <a:xfrm>
            <a:off x="334249" y="1162174"/>
            <a:ext cx="4310493" cy="2660190"/>
          </a:xfrm>
          <a:prstGeom prst="rect">
            <a:avLst/>
          </a:prstGeom>
        </p:spPr>
      </p:pic>
      <p:pic>
        <p:nvPicPr>
          <p:cNvPr id="15" name="Grafik 14">
            <a:extLst>
              <a:ext uri="{FF2B5EF4-FFF2-40B4-BE49-F238E27FC236}">
                <a16:creationId xmlns:a16="http://schemas.microsoft.com/office/drawing/2014/main" id="{21F39EE1-33A6-454D-BBBA-D32452B517D2}"/>
              </a:ext>
            </a:extLst>
          </p:cNvPr>
          <p:cNvPicPr>
            <a:picLocks noChangeAspect="1"/>
          </p:cNvPicPr>
          <p:nvPr/>
        </p:nvPicPr>
        <p:blipFill>
          <a:blip r:embed="rId4"/>
          <a:stretch>
            <a:fillRect/>
          </a:stretch>
        </p:blipFill>
        <p:spPr>
          <a:xfrm>
            <a:off x="4644742" y="1162174"/>
            <a:ext cx="4310494" cy="2660191"/>
          </a:xfrm>
          <a:prstGeom prst="rect">
            <a:avLst/>
          </a:prstGeom>
        </p:spPr>
      </p:pic>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2" name="Textfeld 21">
            <a:extLst>
              <a:ext uri="{FF2B5EF4-FFF2-40B4-BE49-F238E27FC236}">
                <a16:creationId xmlns:a16="http://schemas.microsoft.com/office/drawing/2014/main" id="{A575F321-8BF8-C543-819D-0B6FA514E89B}"/>
              </a:ext>
            </a:extLst>
          </p:cNvPr>
          <p:cNvSpPr txBox="1"/>
          <p:nvPr/>
        </p:nvSpPr>
        <p:spPr>
          <a:xfrm>
            <a:off x="634375" y="3853186"/>
            <a:ext cx="7345708" cy="11660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sz="1200" b="1" dirty="0">
                <a:solidFill>
                  <a:srgbClr val="3B5998"/>
                </a:solidFill>
              </a:rPr>
              <a:t>Entfernen</a:t>
            </a:r>
            <a:r>
              <a:rPr lang="de-DE" sz="1200" dirty="0">
                <a:solidFill>
                  <a:srgbClr val="3B5998"/>
                </a:solidFill>
              </a:rPr>
              <a:t> von fehlende Werte, wie z. B. Lane Domain „NA“ Werten, ersten vier Zeilen und fake Order</a:t>
            </a:r>
          </a:p>
          <a:p>
            <a:pPr marL="285750" indent="-285750">
              <a:lnSpc>
                <a:spcPct val="150000"/>
              </a:lnSpc>
              <a:buFont typeface="Arial" panose="020B0604020202020204" pitchFamily="34" charset="0"/>
              <a:buChar char="•"/>
            </a:pPr>
            <a:r>
              <a:rPr lang="de-DE" sz="1200" b="1" dirty="0">
                <a:solidFill>
                  <a:srgbClr val="3B5998"/>
                </a:solidFill>
              </a:rPr>
              <a:t>Bearbeitung</a:t>
            </a:r>
            <a:r>
              <a:rPr lang="de-DE" sz="1200" dirty="0">
                <a:solidFill>
                  <a:srgbClr val="3B5998"/>
                </a:solidFill>
              </a:rPr>
              <a:t> falscher Werte, wie z. B. Ländercodes und Jahre</a:t>
            </a:r>
          </a:p>
          <a:p>
            <a:pPr marL="285750" indent="-285750">
              <a:lnSpc>
                <a:spcPct val="150000"/>
              </a:lnSpc>
              <a:buFont typeface="Arial" panose="020B0604020202020204" pitchFamily="34" charset="0"/>
              <a:buChar char="•"/>
            </a:pPr>
            <a:r>
              <a:rPr lang="de-DE" sz="1200" b="1" dirty="0">
                <a:solidFill>
                  <a:srgbClr val="3B5998"/>
                </a:solidFill>
              </a:rPr>
              <a:t>Eingrenzung </a:t>
            </a:r>
            <a:r>
              <a:rPr lang="de-DE" sz="1200" dirty="0">
                <a:solidFill>
                  <a:srgbClr val="3B5998"/>
                </a:solidFill>
              </a:rPr>
              <a:t>größer/gleich 0 bei gebuchten und zugewiesenen Transportkosten</a:t>
            </a:r>
          </a:p>
          <a:p>
            <a:pPr marL="285750" indent="-285750">
              <a:lnSpc>
                <a:spcPct val="150000"/>
              </a:lnSpc>
              <a:buFont typeface="Arial" panose="020B0604020202020204" pitchFamily="34" charset="0"/>
              <a:buChar char="•"/>
            </a:pPr>
            <a:r>
              <a:rPr lang="de-DE" sz="1200" b="1" dirty="0">
                <a:solidFill>
                  <a:srgbClr val="3B5998"/>
                </a:solidFill>
              </a:rPr>
              <a:t>Überprüfung</a:t>
            </a:r>
            <a:r>
              <a:rPr lang="de-DE" sz="1200" dirty="0">
                <a:solidFill>
                  <a:srgbClr val="3B5998"/>
                </a:solidFill>
              </a:rPr>
              <a:t> von Duplikaten</a:t>
            </a:r>
          </a:p>
        </p:txBody>
      </p:sp>
      <p:sp>
        <p:nvSpPr>
          <p:cNvPr id="2" name="Pfeil nach rechts 1">
            <a:extLst>
              <a:ext uri="{FF2B5EF4-FFF2-40B4-BE49-F238E27FC236}">
                <a16:creationId xmlns:a16="http://schemas.microsoft.com/office/drawing/2014/main" id="{DD5FF7AD-C5DD-054D-9A52-371D593C1794}"/>
              </a:ext>
            </a:extLst>
          </p:cNvPr>
          <p:cNvSpPr/>
          <p:nvPr/>
        </p:nvSpPr>
        <p:spPr>
          <a:xfrm rot="20260624">
            <a:off x="3964270" y="1489283"/>
            <a:ext cx="390094" cy="201719"/>
          </a:xfrm>
          <a:prstGeom prst="rightArrow">
            <a:avLst/>
          </a:prstGeom>
          <a:solidFill>
            <a:srgbClr val="92D050"/>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74249" y="2114267"/>
            <a:ext cx="7301854" cy="914966"/>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Kennzahlen und Reporting</a:t>
            </a:r>
          </a:p>
        </p:txBody>
      </p:sp>
    </p:spTree>
    <p:extLst>
      <p:ext uri="{BB962C8B-B14F-4D97-AF65-F5344CB8AC3E}">
        <p14:creationId xmlns:p14="http://schemas.microsoft.com/office/powerpoint/2010/main" val="1942450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body" idx="4294967295"/>
          </p:nvPr>
        </p:nvSpPr>
        <p:spPr>
          <a:xfrm>
            <a:off x="6027892"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Transportkostenentwicklung</a:t>
            </a:r>
          </a:p>
          <a:p>
            <a:pPr marL="0" lvl="0" indent="0">
              <a:buNone/>
            </a:pPr>
            <a:r>
              <a:rPr lang="de-DE" sz="1400" dirty="0">
                <a:latin typeface="Oswald"/>
                <a:ea typeface="Oswald"/>
                <a:cs typeface="Oswald"/>
                <a:sym typeface="Oswald"/>
              </a:rPr>
              <a:t>Gebuchte Transportkosten vs. zugewiesene Transportpreisen</a:t>
            </a:r>
            <a:endParaRPr sz="1400" dirty="0">
              <a:latin typeface="Oswald"/>
              <a:ea typeface="Oswald"/>
              <a:cs typeface="Oswald"/>
              <a:sym typeface="Oswald"/>
            </a:endParaRPr>
          </a:p>
        </p:txBody>
      </p:sp>
      <p:sp>
        <p:nvSpPr>
          <p:cNvPr id="132" name="Google Shape;132;p16"/>
          <p:cNvSpPr txBox="1">
            <a:spLocks noGrp="1"/>
          </p:cNvSpPr>
          <p:nvPr>
            <p:ph type="body" idx="4294967295"/>
          </p:nvPr>
        </p:nvSpPr>
        <p:spPr>
          <a:xfrm>
            <a:off x="2095928" y="3196251"/>
            <a:ext cx="6675163" cy="1837233"/>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nSpc>
                <a:spcPct val="150000"/>
              </a:lnSpc>
              <a:buNone/>
            </a:pPr>
            <a:r>
              <a:rPr lang="de" sz="1400" b="1" dirty="0">
                <a:latin typeface="Oswald"/>
                <a:ea typeface="Oswald"/>
                <a:cs typeface="Oswald"/>
                <a:sym typeface="Oswald"/>
              </a:rPr>
              <a:t>Zeitliche Bemessungen: </a:t>
            </a:r>
            <a:r>
              <a:rPr lang="de-DE" sz="1400" dirty="0">
                <a:latin typeface="Oswald"/>
                <a:ea typeface="Oswald"/>
                <a:cs typeface="Oswald"/>
                <a:sym typeface="Oswald"/>
              </a:rPr>
              <a:t>Jahre, Monate sowie Wochen</a:t>
            </a:r>
            <a:endParaRPr lang="de" sz="1400" b="1" dirty="0">
              <a:latin typeface="Oswald"/>
              <a:ea typeface="Oswald"/>
              <a:cs typeface="Oswald"/>
              <a:sym typeface="Oswald"/>
            </a:endParaRPr>
          </a:p>
          <a:p>
            <a:pPr marL="0" lvl="0" indent="0">
              <a:lnSpc>
                <a:spcPct val="150000"/>
              </a:lnSpc>
              <a:buNone/>
            </a:pPr>
            <a:r>
              <a:rPr lang="de" sz="1400" b="1" dirty="0">
                <a:latin typeface="Oswald"/>
                <a:ea typeface="Oswald"/>
                <a:cs typeface="Oswald"/>
                <a:sym typeface="Oswald"/>
              </a:rPr>
              <a:t>Business Model: </a:t>
            </a:r>
            <a:r>
              <a:rPr lang="de-DE" sz="1400" dirty="0">
                <a:latin typeface="Oswald"/>
                <a:ea typeface="Oswald"/>
                <a:cs typeface="Oswald"/>
                <a:sym typeface="Oswald"/>
              </a:rPr>
              <a:t>3PL vs. 4PL</a:t>
            </a:r>
          </a:p>
          <a:p>
            <a:pPr marL="0" lvl="0" indent="0">
              <a:lnSpc>
                <a:spcPct val="150000"/>
              </a:lnSpc>
              <a:buNone/>
            </a:pPr>
            <a:r>
              <a:rPr lang="de" sz="1400" b="1" dirty="0">
                <a:latin typeface="Oswald"/>
                <a:ea typeface="Oswald"/>
                <a:cs typeface="Oswald"/>
                <a:sym typeface="Oswald"/>
              </a:rPr>
              <a:t>Lane Domain: </a:t>
            </a:r>
            <a:r>
              <a:rPr lang="de-DE" sz="1400" dirty="0">
                <a:latin typeface="Oswald"/>
                <a:ea typeface="Oswald"/>
                <a:cs typeface="Oswald"/>
                <a:sym typeface="Oswald"/>
              </a:rPr>
              <a:t>Einzelaufträge vs. Kontraktaufträge </a:t>
            </a:r>
          </a:p>
          <a:p>
            <a:pPr marL="0" indent="0">
              <a:lnSpc>
                <a:spcPct val="150000"/>
              </a:lnSpc>
              <a:buNone/>
            </a:pPr>
            <a:r>
              <a:rPr lang="de" sz="1400" b="1" dirty="0">
                <a:latin typeface="Oswald"/>
                <a:ea typeface="Oswald"/>
                <a:cs typeface="Oswald"/>
                <a:sym typeface="Oswald"/>
              </a:rPr>
              <a:t>OTD: </a:t>
            </a:r>
            <a:r>
              <a:rPr lang="de-DE" sz="1400" dirty="0">
                <a:latin typeface="Oswald"/>
                <a:ea typeface="Oswald"/>
                <a:cs typeface="Oswald"/>
                <a:sym typeface="Oswald"/>
              </a:rPr>
              <a:t>On Time </a:t>
            </a:r>
            <a:r>
              <a:rPr lang="de-DE" sz="1400" dirty="0" err="1">
                <a:latin typeface="Oswald"/>
                <a:ea typeface="Oswald"/>
                <a:cs typeface="Oswald"/>
                <a:sym typeface="Oswald"/>
              </a:rPr>
              <a:t>Delivery</a:t>
            </a:r>
            <a:endParaRPr lang="de-DE" sz="1400" dirty="0">
              <a:latin typeface="Oswald"/>
              <a:ea typeface="Oswald"/>
              <a:cs typeface="Oswald"/>
              <a:sym typeface="Oswald"/>
            </a:endParaRPr>
          </a:p>
          <a:p>
            <a:pPr marL="0" indent="0">
              <a:lnSpc>
                <a:spcPct val="150000"/>
              </a:lnSpc>
              <a:buNone/>
            </a:pPr>
            <a:r>
              <a:rPr lang="de-DE" sz="1400" b="1" dirty="0">
                <a:latin typeface="Oswald"/>
                <a:ea typeface="Oswald"/>
                <a:cs typeface="Oswald"/>
                <a:sym typeface="Oswald"/>
              </a:rPr>
              <a:t>Externe Faktoren</a:t>
            </a:r>
            <a:r>
              <a:rPr lang="de-DE" sz="1400" dirty="0">
                <a:latin typeface="Oswald"/>
                <a:ea typeface="Oswald"/>
                <a:cs typeface="Oswald"/>
                <a:sym typeface="Oswald"/>
              </a:rPr>
              <a:t>: Historische Daten DAX, Mautpreise usw.</a:t>
            </a:r>
          </a:p>
          <a:p>
            <a:pPr marL="0" indent="0">
              <a:lnSpc>
                <a:spcPct val="150000"/>
              </a:lnSpc>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lgn="l" rtl="0">
              <a:spcBef>
                <a:spcPts val="0"/>
              </a:spcBef>
              <a:spcAft>
                <a:spcPts val="0"/>
              </a:spcAft>
              <a:buNone/>
            </a:pPr>
            <a:endParaRPr lang="de-DE" sz="1400" dirty="0">
              <a:solidFill>
                <a:srgbClr val="FF0000"/>
              </a:solidFill>
              <a:latin typeface="Oswald"/>
              <a:ea typeface="Oswald"/>
              <a:cs typeface="Oswald"/>
              <a:sym typeface="Oswald"/>
            </a:endParaRPr>
          </a:p>
        </p:txBody>
      </p:sp>
      <p:sp>
        <p:nvSpPr>
          <p:cNvPr id="133" name="Google Shape;133;p16"/>
          <p:cNvSpPr txBox="1">
            <a:spLocks noGrp="1"/>
          </p:cNvSpPr>
          <p:nvPr>
            <p:ph type="body" idx="4294967295"/>
          </p:nvPr>
        </p:nvSpPr>
        <p:spPr>
          <a:xfrm>
            <a:off x="410966"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Umsatz- und Kostenentwicklung</a:t>
            </a:r>
            <a:endParaRPr lang="de-DE" sz="1400" dirty="0">
              <a:latin typeface="Oswald"/>
              <a:ea typeface="Oswald"/>
              <a:cs typeface="Oswald"/>
              <a:sym typeface="Oswald"/>
            </a:endParaRPr>
          </a:p>
          <a:p>
            <a:pPr marL="0" lvl="0" indent="0" algn="l" rtl="0">
              <a:spcBef>
                <a:spcPts val="0"/>
              </a:spcBef>
              <a:spcAft>
                <a:spcPts val="0"/>
              </a:spcAft>
              <a:buNone/>
            </a:pPr>
            <a:r>
              <a:rPr lang="de-DE" sz="1400" dirty="0">
                <a:latin typeface="Oswald"/>
                <a:ea typeface="Oswald"/>
                <a:cs typeface="Oswald"/>
                <a:sym typeface="Oswald"/>
              </a:rPr>
              <a:t>Entwicklung</a:t>
            </a:r>
          </a:p>
          <a:p>
            <a:pPr marL="0" lvl="0" indent="0" algn="l" rtl="0">
              <a:spcBef>
                <a:spcPts val="0"/>
              </a:spcBef>
              <a:spcAft>
                <a:spcPts val="0"/>
              </a:spcAft>
              <a:buNone/>
            </a:pPr>
            <a:r>
              <a:rPr lang="de-DE" sz="1400" dirty="0">
                <a:latin typeface="Oswald"/>
                <a:ea typeface="Oswald"/>
                <a:cs typeface="Oswald"/>
                <a:sym typeface="Oswald"/>
              </a:rPr>
              <a:t>Marge in Abhängigkeit von Faktoren</a:t>
            </a:r>
            <a:endParaRPr sz="1400" dirty="0">
              <a:latin typeface="Oswald"/>
              <a:ea typeface="Oswald"/>
              <a:cs typeface="Oswald"/>
              <a:sym typeface="Oswald"/>
            </a:endParaRPr>
          </a:p>
        </p:txBody>
      </p:sp>
      <p:sp>
        <p:nvSpPr>
          <p:cNvPr id="134" name="Google Shape;134;p16"/>
          <p:cNvSpPr/>
          <p:nvPr/>
        </p:nvSpPr>
        <p:spPr>
          <a:xfrm>
            <a:off x="410966"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800" dirty="0">
                <a:solidFill>
                  <a:srgbClr val="FFFFFF"/>
                </a:solidFill>
                <a:latin typeface="Oswald"/>
                <a:ea typeface="Oswald"/>
                <a:cs typeface="Oswald"/>
                <a:sym typeface="Oswald"/>
              </a:rPr>
              <a:t>1. MARGE</a:t>
            </a:r>
            <a:endParaRPr sz="1800" dirty="0">
              <a:solidFill>
                <a:srgbClr val="FFFFFF"/>
              </a:solidFill>
              <a:latin typeface="Oswald"/>
              <a:ea typeface="Oswald"/>
              <a:cs typeface="Oswald"/>
              <a:sym typeface="Oswald"/>
            </a:endParaRPr>
          </a:p>
        </p:txBody>
      </p:sp>
      <p:sp>
        <p:nvSpPr>
          <p:cNvPr id="135" name="Google Shape;135;p16"/>
          <p:cNvSpPr/>
          <p:nvPr/>
        </p:nvSpPr>
        <p:spPr>
          <a:xfrm>
            <a:off x="410966" y="3196251"/>
            <a:ext cx="1604793" cy="1837233"/>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DE" sz="1800" dirty="0">
                <a:solidFill>
                  <a:srgbClr val="FFFFFF"/>
                </a:solidFill>
                <a:latin typeface="Oswald"/>
                <a:ea typeface="Oswald"/>
                <a:cs typeface="Oswald"/>
                <a:sym typeface="Oswald"/>
              </a:rPr>
              <a:t>4. INTERNE &amp; EXTERNE FAKTOREN</a:t>
            </a:r>
            <a:endParaRPr sz="1800" dirty="0">
              <a:solidFill>
                <a:srgbClr val="FFFFFF"/>
              </a:solidFill>
              <a:latin typeface="Oswald"/>
              <a:ea typeface="Oswald"/>
              <a:cs typeface="Oswald"/>
              <a:sym typeface="Oswald"/>
            </a:endParaRPr>
          </a:p>
        </p:txBody>
      </p:sp>
      <p:sp>
        <p:nvSpPr>
          <p:cNvPr id="136" name="Google Shape;136;p16"/>
          <p:cNvSpPr/>
          <p:nvPr/>
        </p:nvSpPr>
        <p:spPr>
          <a:xfrm>
            <a:off x="6027892"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800" dirty="0">
                <a:solidFill>
                  <a:srgbClr val="FFFFFF"/>
                </a:solidFill>
                <a:latin typeface="Oswald"/>
                <a:ea typeface="Oswald"/>
                <a:cs typeface="Oswald"/>
                <a:sym typeface="Oswald"/>
              </a:rPr>
              <a:t>3. TRANSPORTKOSTEN</a:t>
            </a:r>
            <a:endParaRPr sz="1800" dirty="0">
              <a:solidFill>
                <a:srgbClr val="FFFFFF"/>
              </a:solidFill>
              <a:latin typeface="Oswald"/>
              <a:ea typeface="Oswald"/>
              <a:cs typeface="Oswald"/>
              <a:sym typeface="Oswald"/>
            </a:endParaRPr>
          </a:p>
        </p:txBody>
      </p:sp>
      <p:sp>
        <p:nvSpPr>
          <p:cNvPr id="137" name="Google Shape;137;p16"/>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latin typeface="Oswald"/>
                <a:ea typeface="Oswald"/>
                <a:cs typeface="Oswald"/>
                <a:sym typeface="Oswald"/>
              </a:rPr>
              <a:t>Problemstellung</a:t>
            </a:r>
            <a:endParaRPr dirty="0">
              <a:latin typeface="Oswald"/>
              <a:ea typeface="Oswald"/>
              <a:cs typeface="Oswald"/>
              <a:sym typeface="Oswald"/>
            </a:endParaRPr>
          </a:p>
        </p:txBody>
      </p:sp>
      <p:sp>
        <p:nvSpPr>
          <p:cNvPr id="138" name="Google Shape;138;p16"/>
          <p:cNvSpPr txBox="1">
            <a:spLocks noGrp="1"/>
          </p:cNvSpPr>
          <p:nvPr>
            <p:ph type="body" idx="4294967295"/>
          </p:nvPr>
        </p:nvSpPr>
        <p:spPr>
          <a:xfrm>
            <a:off x="3228658"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Auftragsentwicklung</a:t>
            </a:r>
          </a:p>
          <a:p>
            <a:pPr marL="0" lvl="0" indent="0">
              <a:buNone/>
            </a:pPr>
            <a:r>
              <a:rPr lang="de-DE" sz="1400" dirty="0">
                <a:latin typeface="Oswald"/>
                <a:ea typeface="Oswald"/>
                <a:cs typeface="Oswald"/>
                <a:sym typeface="Oswald"/>
              </a:rPr>
              <a:t>Nationale vs. internationale Aufträge sowie Import vs. Export</a:t>
            </a:r>
          </a:p>
          <a:p>
            <a:pPr marL="0" lvl="0" indent="0" algn="l" rtl="0">
              <a:spcBef>
                <a:spcPts val="0"/>
              </a:spcBef>
              <a:spcAft>
                <a:spcPts val="0"/>
              </a:spcAft>
              <a:buNone/>
            </a:pPr>
            <a:endParaRPr sz="1400" dirty="0">
              <a:latin typeface="Oswald"/>
              <a:ea typeface="Oswald"/>
              <a:cs typeface="Oswald"/>
              <a:sym typeface="Oswald"/>
            </a:endParaRPr>
          </a:p>
        </p:txBody>
      </p:sp>
      <p:sp>
        <p:nvSpPr>
          <p:cNvPr id="139" name="Google Shape;139;p16"/>
          <p:cNvSpPr/>
          <p:nvPr/>
        </p:nvSpPr>
        <p:spPr>
          <a:xfrm>
            <a:off x="3228658"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lvl="0" algn="ctr"/>
            <a:r>
              <a:rPr lang="de-DE" sz="1800" dirty="0">
                <a:solidFill>
                  <a:srgbClr val="FFFFFF"/>
                </a:solidFill>
                <a:latin typeface="Oswald"/>
                <a:ea typeface="Oswald"/>
                <a:cs typeface="Oswald"/>
                <a:sym typeface="Oswald"/>
              </a:rPr>
              <a:t>2. AUFTRÄGE</a:t>
            </a:r>
          </a:p>
        </p:txBody>
      </p:sp>
      <p:sp>
        <p:nvSpPr>
          <p:cNvPr id="22" name="Google Shape;120;p15">
            <a:extLst>
              <a:ext uri="{FF2B5EF4-FFF2-40B4-BE49-F238E27FC236}">
                <a16:creationId xmlns:a16="http://schemas.microsoft.com/office/drawing/2014/main" id="{4E9C06B0-0D62-084C-892C-FE2ACC5DA02E}"/>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 name="Google Shape;121;p15">
            <a:extLst>
              <a:ext uri="{FF2B5EF4-FFF2-40B4-BE49-F238E27FC236}">
                <a16:creationId xmlns:a16="http://schemas.microsoft.com/office/drawing/2014/main" id="{6FCC1B4F-B55D-294C-BB35-297EC4F403A9}"/>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24" name="Google Shape;122;p15">
            <a:extLst>
              <a:ext uri="{FF2B5EF4-FFF2-40B4-BE49-F238E27FC236}">
                <a16:creationId xmlns:a16="http://schemas.microsoft.com/office/drawing/2014/main" id="{7EFE33A5-4AE6-2C47-94F9-CF33660820EF}"/>
              </a:ext>
            </a:extLst>
          </p:cNvPr>
          <p:cNvSpPr/>
          <p:nvPr/>
        </p:nvSpPr>
        <p:spPr>
          <a:xfrm>
            <a:off x="311700" y="99741"/>
            <a:ext cx="17043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MOTIVATION</a:t>
            </a:r>
            <a:endParaRPr sz="1200" dirty="0">
              <a:solidFill>
                <a:srgbClr val="FFFFFF"/>
              </a:solidFill>
              <a:latin typeface="Oswald"/>
              <a:ea typeface="Oswald"/>
              <a:cs typeface="Oswald"/>
              <a:sym typeface="Oswald"/>
            </a:endParaRPr>
          </a:p>
        </p:txBody>
      </p:sp>
      <p:sp>
        <p:nvSpPr>
          <p:cNvPr id="25" name="Google Shape;123;p15">
            <a:extLst>
              <a:ext uri="{FF2B5EF4-FFF2-40B4-BE49-F238E27FC236}">
                <a16:creationId xmlns:a16="http://schemas.microsoft.com/office/drawing/2014/main" id="{BF7C7EFD-B527-7740-95B6-6BEECF73DFD6}"/>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A</a:t>
            </a:r>
            <a:endParaRPr sz="1200" dirty="0">
              <a:solidFill>
                <a:srgbClr val="FFFFFF"/>
              </a:solidFill>
              <a:latin typeface="Oswald"/>
              <a:ea typeface="Oswald"/>
              <a:cs typeface="Oswald"/>
              <a:sym typeface="Oswald"/>
            </a:endParaRPr>
          </a:p>
        </p:txBody>
      </p:sp>
      <p:sp>
        <p:nvSpPr>
          <p:cNvPr id="26" name="Google Shape;124;p15">
            <a:extLst>
              <a:ext uri="{FF2B5EF4-FFF2-40B4-BE49-F238E27FC236}">
                <a16:creationId xmlns:a16="http://schemas.microsoft.com/office/drawing/2014/main" id="{024DED51-64B9-1D46-8FF9-7E3488D75942}"/>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7" name="Google Shape;125;p15">
            <a:extLst>
              <a:ext uri="{FF2B5EF4-FFF2-40B4-BE49-F238E27FC236}">
                <a16:creationId xmlns:a16="http://schemas.microsoft.com/office/drawing/2014/main" id="{34320AA5-7CA1-1D4C-9054-3BBCF041E72E}"/>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3" name="Grafik 2">
            <a:extLst>
              <a:ext uri="{FF2B5EF4-FFF2-40B4-BE49-F238E27FC236}">
                <a16:creationId xmlns:a16="http://schemas.microsoft.com/office/drawing/2014/main" id="{6EC66CE0-292C-BD47-9D04-1B6173E4DDAA}"/>
              </a:ext>
            </a:extLst>
          </p:cNvPr>
          <p:cNvPicPr>
            <a:picLocks noChangeAspect="1"/>
          </p:cNvPicPr>
          <p:nvPr/>
        </p:nvPicPr>
        <p:blipFill>
          <a:blip r:embed="rId3"/>
          <a:stretch>
            <a:fillRect/>
          </a:stretch>
        </p:blipFill>
        <p:spPr>
          <a:xfrm>
            <a:off x="311699" y="1155700"/>
            <a:ext cx="5689069" cy="3514300"/>
          </a:xfrm>
          <a:prstGeom prst="rect">
            <a:avLst/>
          </a:prstGeom>
        </p:spPr>
      </p:pic>
      <p:sp>
        <p:nvSpPr>
          <p:cNvPr id="107" name="Google Shape;107;p15"/>
          <p:cNvSpPr txBox="1">
            <a:spLocks noGrp="1"/>
          </p:cNvSpPr>
          <p:nvPr>
            <p:ph type="title"/>
          </p:nvPr>
        </p:nvSpPr>
        <p:spPr>
          <a:xfrm>
            <a:off x="394225" y="473500"/>
            <a:ext cx="6619761"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600" dirty="0">
                <a:latin typeface="Oswald"/>
                <a:ea typeface="Oswald"/>
                <a:cs typeface="Oswald"/>
                <a:sym typeface="Oswald"/>
              </a:rPr>
              <a:t>Nationale Kosten und Umsatz von </a:t>
            </a:r>
            <a:r>
              <a:rPr lang="de" sz="2600" dirty="0" err="1">
                <a:latin typeface="Oswald"/>
                <a:ea typeface="Oswald"/>
                <a:cs typeface="Oswald"/>
                <a:sym typeface="Oswald"/>
              </a:rPr>
              <a:t>InstaFreight</a:t>
            </a:r>
            <a:r>
              <a:rPr lang="de" sz="2600" dirty="0">
                <a:latin typeface="Oswald"/>
                <a:ea typeface="Oswald"/>
                <a:cs typeface="Oswald"/>
                <a:sym typeface="Oswald"/>
              </a:rPr>
              <a:t>  </a:t>
            </a:r>
            <a:br>
              <a:rPr lang="de" sz="2600" dirty="0">
                <a:latin typeface="Oswald"/>
                <a:ea typeface="Oswald"/>
                <a:cs typeface="Oswald"/>
                <a:sym typeface="Oswald"/>
              </a:rPr>
            </a:br>
            <a:endParaRPr sz="2600" dirty="0">
              <a:latin typeface="Oswald"/>
              <a:ea typeface="Oswald"/>
              <a:cs typeface="Oswald"/>
              <a:sym typeface="Oswald"/>
            </a:endParaRPr>
          </a:p>
        </p:txBody>
      </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109" name="Google Shape;109;p15"/>
          <p:cNvSpPr/>
          <p:nvPr/>
        </p:nvSpPr>
        <p:spPr>
          <a:xfrm rot="19923627">
            <a:off x="886488" y="2307278"/>
            <a:ext cx="3866975" cy="186962"/>
          </a:xfrm>
          <a:prstGeom prst="stripedRightArrow">
            <a:avLst>
              <a:gd name="adj1" fmla="val 50000"/>
              <a:gd name="adj2" fmla="val 66764"/>
            </a:avLst>
          </a:prstGeom>
          <a:solidFill>
            <a:srgbClr val="92D050">
              <a:alpha val="50000"/>
            </a:srgbClr>
          </a:solidFill>
          <a:ln>
            <a:solidFill>
              <a:srgbClr val="92D050"/>
            </a:solid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015759" y="1969903"/>
            <a:ext cx="101532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+ 12,36 %</a:t>
            </a:r>
            <a:endParaRPr sz="1600" dirty="0">
              <a:solidFill>
                <a:srgbClr val="92D050"/>
              </a:solidFill>
              <a:latin typeface="Oswald"/>
              <a:ea typeface="Oswald"/>
              <a:cs typeface="Oswald"/>
              <a:sym typeface="Oswald"/>
            </a:endParaRPr>
          </a:p>
        </p:txBody>
      </p:sp>
      <p:sp>
        <p:nvSpPr>
          <p:cNvPr id="22" name="Textfeld 21">
            <a:extLst>
              <a:ext uri="{FF2B5EF4-FFF2-40B4-BE49-F238E27FC236}">
                <a16:creationId xmlns:a16="http://schemas.microsoft.com/office/drawing/2014/main" id="{B6DEAB87-7D73-7642-B96D-CAF5E76A5DAF}"/>
              </a:ext>
            </a:extLst>
          </p:cNvPr>
          <p:cNvSpPr txBox="1"/>
          <p:nvPr/>
        </p:nvSpPr>
        <p:spPr>
          <a:xfrm>
            <a:off x="6185042" y="1252781"/>
            <a:ext cx="2819839"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Steigende Umsätze, da 319.903 € Gesamtumsatz in 01.2018 und                3.954.006 € Gesamtumsatz in 12.2020 verzeichnet wurde </a:t>
            </a:r>
          </a:p>
          <a:p>
            <a:pPr marL="285750" indent="-285750">
              <a:lnSpc>
                <a:spcPct val="150000"/>
              </a:lnSpc>
              <a:buFont typeface="Arial" panose="020B0604020202020204" pitchFamily="34" charset="0"/>
              <a:buChar char="•"/>
            </a:pPr>
            <a:endParaRPr lang="de-DE" dirty="0">
              <a:solidFill>
                <a:schemeClr val="bg2"/>
              </a:solidFill>
            </a:endParaRPr>
          </a:p>
          <a:p>
            <a:pPr marL="285750" indent="-285750">
              <a:lnSpc>
                <a:spcPct val="150000"/>
              </a:lnSpc>
              <a:buFont typeface="Arial" panose="020B0604020202020204" pitchFamily="34" charset="0"/>
              <a:buChar char="•"/>
            </a:pPr>
            <a:endParaRPr lang="de-DE" dirty="0">
              <a:solidFill>
                <a:schemeClr val="bg2"/>
              </a:solidFill>
            </a:endParaRPr>
          </a:p>
          <a:p>
            <a:pPr marL="285750" indent="-285750">
              <a:buFont typeface="Arial" panose="020B0604020202020204" pitchFamily="34" charset="0"/>
              <a:buChar char="•"/>
            </a:pPr>
            <a:endParaRPr lang="de-DE" dirty="0">
              <a:solidFill>
                <a:schemeClr val="bg2"/>
              </a:solidFill>
            </a:endParaRPr>
          </a:p>
        </p:txBody>
      </p:sp>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2395</Words>
  <Application>Microsoft Macintosh PowerPoint</Application>
  <PresentationFormat>Bildschirmpräsentation (16:9)</PresentationFormat>
  <Paragraphs>534</Paragraphs>
  <Slides>42</Slides>
  <Notes>41</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42</vt:i4>
      </vt:variant>
    </vt:vector>
  </HeadingPairs>
  <TitlesOfParts>
    <vt:vector size="46" baseType="lpstr">
      <vt:lpstr>Roboto</vt:lpstr>
      <vt:lpstr>Arial</vt:lpstr>
      <vt:lpstr>Oswald</vt:lpstr>
      <vt:lpstr>Geometric</vt:lpstr>
      <vt:lpstr>PowerPoint-Präsentation</vt:lpstr>
      <vt:lpstr>PowerPoint-Präsentation</vt:lpstr>
      <vt:lpstr>Team</vt:lpstr>
      <vt:lpstr>AGENDA</vt:lpstr>
      <vt:lpstr>Visuelle Exploration</vt:lpstr>
      <vt:lpstr>Visuelle Exploration: Datenbereinigung</vt:lpstr>
      <vt:lpstr>Kennzahlen und Reporting</vt:lpstr>
      <vt:lpstr>Problemstellung</vt:lpstr>
      <vt:lpstr>Nationale Kosten und Umsatz von InstaFreight   </vt:lpstr>
      <vt:lpstr>Margen-Entwicklung</vt:lpstr>
      <vt:lpstr>Marge in Abhängigkeit von OTD und Lane Domain</vt:lpstr>
      <vt:lpstr>Marge in Abhängigkeit von Fulfillment Strategy und Custom Rate Shipment</vt:lpstr>
      <vt:lpstr>Marge in Abhängigkeit von Wochentagen</vt:lpstr>
      <vt:lpstr>Auftragslage im zeitlichen Verlauf und nach Auftragsrouten</vt:lpstr>
      <vt:lpstr>Auftragslage in Abhängigkeit mit Lane Domain und Fulfillment Strategie</vt:lpstr>
      <vt:lpstr>Auftragslage in Abhängigkeit mit Lane Domain und Fulfillment Strategie</vt:lpstr>
      <vt:lpstr>Kennzahlen und Reporting: Stornierung</vt:lpstr>
      <vt:lpstr>Kennzahlen und Reporting: Stornierungsgründe</vt:lpstr>
      <vt:lpstr>Zeitreihenanalyse:  Vorgehen &amp; Muster</vt:lpstr>
      <vt:lpstr>1. Zeitreihenanalyse: Durchsch. Marge</vt:lpstr>
      <vt:lpstr>2. Zeitreihenanalyse</vt:lpstr>
      <vt:lpstr>3. Zeitreihenanalyse: Entwicklung der Spediteurkosten</vt:lpstr>
      <vt:lpstr>Korrelation</vt:lpstr>
      <vt:lpstr>1. Korrelation Vorbereitung und Herausforderung</vt:lpstr>
      <vt:lpstr>2. Korrelation</vt:lpstr>
      <vt:lpstr>1. Korrelation</vt:lpstr>
      <vt:lpstr>Dashboard</vt:lpstr>
      <vt:lpstr>1. Dashboard: Finanzabteilung</vt:lpstr>
      <vt:lpstr>2. Dashboard: Logistikabteilung</vt:lpstr>
      <vt:lpstr># Inspiration</vt:lpstr>
      <vt:lpstr>3. Dashboard: Zusammenfassung</vt:lpstr>
      <vt:lpstr>Erkenntnisse und Vorschläge</vt:lpstr>
      <vt:lpstr>Danke für Eure Aufmerksamkeit</vt:lpstr>
      <vt:lpstr>Quellen</vt:lpstr>
      <vt:lpstr>Erkenntnisse und Vorschläge</vt:lpstr>
      <vt:lpstr>Back Up</vt:lpstr>
      <vt:lpstr>Kosten und Umsatz von InstaFreight  in 2018 bis 2020 (in €) insgesamt</vt:lpstr>
      <vt:lpstr>Backup: Vorgegebene Prognose in Margin</vt:lpstr>
      <vt:lpstr>Margin CSV Forecast abgebildet</vt:lpstr>
      <vt:lpstr>PowerPoint-Präsentation</vt:lpstr>
      <vt:lpstr>Visuelle Exploration</vt:lpstr>
      <vt:lpstr>Visuelle Exploration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Anh-Thu Tran</cp:lastModifiedBy>
  <cp:revision>220</cp:revision>
  <dcterms:modified xsi:type="dcterms:W3CDTF">2021-02-16T20:21:57Z</dcterms:modified>
</cp:coreProperties>
</file>